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32" r:id="rId1"/>
  </p:sldMasterIdLst>
  <p:sldIdLst>
    <p:sldId id="256" r:id="rId2"/>
    <p:sldId id="257" r:id="rId3"/>
    <p:sldId id="258" r:id="rId4"/>
    <p:sldId id="259" r:id="rId5"/>
    <p:sldId id="260" r:id="rId6"/>
    <p:sldId id="261" r:id="rId7"/>
    <p:sldId id="263" r:id="rId8"/>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Сред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Средний стиль 2 — акцент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8A107856-5554-42FB-B03E-39F5DBC370BA}" styleName="Средний стиль 4 — акцент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solidFill>
            <a:schemeClr val="accent2">
              <a:tint val="20000"/>
            </a:schemeClr>
          </a:solidFill>
        </a:fill>
      </a:tcStyle>
    </a:wholeTbl>
    <a:band1H>
      <a:tcStyle>
        <a:tcBdr/>
        <a:fill>
          <a:solidFill>
            <a:schemeClr val="accent2">
              <a:tint val="40000"/>
            </a:schemeClr>
          </a:solidFill>
        </a:fill>
      </a:tcStyle>
    </a:band1H>
    <a:band1V>
      <a:tcStyle>
        <a:tcBdr/>
        <a:fill>
          <a:solidFill>
            <a:schemeClr val="accent2">
              <a:tint val="40000"/>
            </a:schemeClr>
          </a:solidFill>
        </a:fill>
      </a:tcStyle>
    </a:band1V>
    <a:lastCol>
      <a:tcTxStyle b="on"/>
      <a:tcStyle>
        <a:tcBdr/>
      </a:tcStyle>
    </a:lastCol>
    <a:firstCol>
      <a:tcTxStyle b="on"/>
      <a:tcStyle>
        <a:tcBdr/>
      </a:tcStyle>
    </a:firstCol>
    <a:lastRow>
      <a:tcTxStyle b="on"/>
      <a:tcStyle>
        <a:tcBdr>
          <a:top>
            <a:ln w="25400" cmpd="sng">
              <a:solidFill>
                <a:schemeClr val="accent2"/>
              </a:solidFill>
            </a:ln>
          </a:top>
        </a:tcBdr>
        <a:fill>
          <a:solidFill>
            <a:schemeClr val="accent2">
              <a:tint val="20000"/>
            </a:schemeClr>
          </a:solidFill>
        </a:fill>
      </a:tcStyle>
    </a:lastRow>
    <a:firstRow>
      <a:tcTxStyle b="on"/>
      <a:tcStyle>
        <a:tcBdr/>
        <a:fill>
          <a:solidFill>
            <a:schemeClr val="accent2">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110" d="100"/>
          <a:sy n="110" d="100"/>
        </p:scale>
        <p:origin x="1644" y="78"/>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1143000" y="1122363"/>
            <a:ext cx="6858000" cy="2387600"/>
          </a:xfrm>
        </p:spPr>
        <p:txBody>
          <a:bodyPr anchor="b"/>
          <a:lstStyle>
            <a:lvl1pPr algn="ctr">
              <a:defRPr sz="4500"/>
            </a:lvl1pPr>
          </a:lstStyle>
          <a:p>
            <a:r>
              <a:rPr lang="ru-RU" smtClean="0"/>
              <a:t>Образец заголовка</a:t>
            </a:r>
            <a:endParaRPr lang="ru-RU"/>
          </a:p>
        </p:txBody>
      </p:sp>
      <p:sp>
        <p:nvSpPr>
          <p:cNvPr id="3" name="Подзаголовок 2"/>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p>
            <a:fld id="{B4C71EC6-210F-42DE-9C53-41977AD35B3D}" type="datetimeFigureOut">
              <a:rPr lang="ru-RU" smtClean="0"/>
              <a:t>14.03.2023</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19B0651-EE4F-4900-A07F-96A6BFA9D0F0}" type="slidenum">
              <a:rPr lang="ru-RU" smtClean="0"/>
              <a:t>‹#›</a:t>
            </a:fld>
            <a:endParaRPr lang="ru-RU"/>
          </a:p>
        </p:txBody>
      </p:sp>
    </p:spTree>
    <p:extLst>
      <p:ext uri="{BB962C8B-B14F-4D97-AF65-F5344CB8AC3E}">
        <p14:creationId xmlns:p14="http://schemas.microsoft.com/office/powerpoint/2010/main" val="98910013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B4C71EC6-210F-42DE-9C53-41977AD35B3D}" type="datetimeFigureOut">
              <a:rPr lang="ru-RU" smtClean="0"/>
              <a:t>14.03.2023</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19B0651-EE4F-4900-A07F-96A6BFA9D0F0}" type="slidenum">
              <a:rPr lang="ru-RU" smtClean="0"/>
              <a:t>‹#›</a:t>
            </a:fld>
            <a:endParaRPr lang="ru-RU"/>
          </a:p>
        </p:txBody>
      </p:sp>
    </p:spTree>
    <p:extLst>
      <p:ext uri="{BB962C8B-B14F-4D97-AF65-F5344CB8AC3E}">
        <p14:creationId xmlns:p14="http://schemas.microsoft.com/office/powerpoint/2010/main" val="427711249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543675" y="365125"/>
            <a:ext cx="1971675" cy="5811838"/>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628650" y="365125"/>
            <a:ext cx="5800725" cy="5811838"/>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B4C71EC6-210F-42DE-9C53-41977AD35B3D}" type="datetimeFigureOut">
              <a:rPr lang="ru-RU" smtClean="0"/>
              <a:t>14.03.2023</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19B0651-EE4F-4900-A07F-96A6BFA9D0F0}" type="slidenum">
              <a:rPr lang="ru-RU" smtClean="0"/>
              <a:t>‹#›</a:t>
            </a:fld>
            <a:endParaRPr lang="ru-RU"/>
          </a:p>
        </p:txBody>
      </p:sp>
    </p:spTree>
    <p:extLst>
      <p:ext uri="{BB962C8B-B14F-4D97-AF65-F5344CB8AC3E}">
        <p14:creationId xmlns:p14="http://schemas.microsoft.com/office/powerpoint/2010/main" val="130035256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B4C71EC6-210F-42DE-9C53-41977AD35B3D}" type="datetimeFigureOut">
              <a:rPr lang="ru-RU" smtClean="0"/>
              <a:t>14.03.2023</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19B0651-EE4F-4900-A07F-96A6BFA9D0F0}" type="slidenum">
              <a:rPr lang="ru-RU" smtClean="0"/>
              <a:t>‹#›</a:t>
            </a:fld>
            <a:endParaRPr lang="ru-RU"/>
          </a:p>
        </p:txBody>
      </p:sp>
    </p:spTree>
    <p:extLst>
      <p:ext uri="{BB962C8B-B14F-4D97-AF65-F5344CB8AC3E}">
        <p14:creationId xmlns:p14="http://schemas.microsoft.com/office/powerpoint/2010/main" val="127550921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23888" y="1709739"/>
            <a:ext cx="7886700" cy="2852737"/>
          </a:xfrm>
        </p:spPr>
        <p:txBody>
          <a:bodyPr anchor="b"/>
          <a:lstStyle>
            <a:lvl1pPr>
              <a:defRPr sz="4500"/>
            </a:lvl1pPr>
          </a:lstStyle>
          <a:p>
            <a:r>
              <a:rPr lang="ru-RU" smtClean="0"/>
              <a:t>Образец заголовка</a:t>
            </a:r>
            <a:endParaRPr lang="ru-RU"/>
          </a:p>
        </p:txBody>
      </p:sp>
      <p:sp>
        <p:nvSpPr>
          <p:cNvPr id="3" name="Текст 2"/>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fld id="{B4C71EC6-210F-42DE-9C53-41977AD35B3D}" type="datetimeFigureOut">
              <a:rPr lang="ru-RU" smtClean="0"/>
              <a:t>14.03.2023</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19B0651-EE4F-4900-A07F-96A6BFA9D0F0}" type="slidenum">
              <a:rPr lang="ru-RU" smtClean="0"/>
              <a:t>‹#›</a:t>
            </a:fld>
            <a:endParaRPr lang="ru-RU"/>
          </a:p>
        </p:txBody>
      </p:sp>
    </p:spTree>
    <p:extLst>
      <p:ext uri="{BB962C8B-B14F-4D97-AF65-F5344CB8AC3E}">
        <p14:creationId xmlns:p14="http://schemas.microsoft.com/office/powerpoint/2010/main" val="189777447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sz="half" idx="1"/>
          </p:nvPr>
        </p:nvSpPr>
        <p:spPr>
          <a:xfrm>
            <a:off x="628650" y="1825625"/>
            <a:ext cx="3886200" cy="435133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Объект 3"/>
          <p:cNvSpPr>
            <a:spLocks noGrp="1"/>
          </p:cNvSpPr>
          <p:nvPr>
            <p:ph sz="half" idx="2"/>
          </p:nvPr>
        </p:nvSpPr>
        <p:spPr>
          <a:xfrm>
            <a:off x="4629150" y="1825625"/>
            <a:ext cx="3886200" cy="435133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p>
            <a:fld id="{B4C71EC6-210F-42DE-9C53-41977AD35B3D}" type="datetimeFigureOut">
              <a:rPr lang="ru-RU" smtClean="0"/>
              <a:t>14.03.2023</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B19B0651-EE4F-4900-A07F-96A6BFA9D0F0}" type="slidenum">
              <a:rPr lang="ru-RU" smtClean="0"/>
              <a:t>‹#›</a:t>
            </a:fld>
            <a:endParaRPr lang="ru-RU"/>
          </a:p>
        </p:txBody>
      </p:sp>
    </p:spTree>
    <p:extLst>
      <p:ext uri="{BB962C8B-B14F-4D97-AF65-F5344CB8AC3E}">
        <p14:creationId xmlns:p14="http://schemas.microsoft.com/office/powerpoint/2010/main" val="44232399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29841" y="365126"/>
            <a:ext cx="7886700" cy="1325563"/>
          </a:xfrm>
        </p:spPr>
        <p:txBody>
          <a:bodyPr/>
          <a:lstStyle/>
          <a:p>
            <a:r>
              <a:rPr lang="ru-RU" smtClean="0"/>
              <a:t>Образец заголовка</a:t>
            </a:r>
            <a:endParaRPr lang="ru-RU"/>
          </a:p>
        </p:txBody>
      </p:sp>
      <p:sp>
        <p:nvSpPr>
          <p:cNvPr id="3" name="Текст 2"/>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ru-RU" smtClean="0"/>
              <a:t>Образец текста</a:t>
            </a:r>
          </a:p>
        </p:txBody>
      </p:sp>
      <p:sp>
        <p:nvSpPr>
          <p:cNvPr id="4" name="Объект 3"/>
          <p:cNvSpPr>
            <a:spLocks noGrp="1"/>
          </p:cNvSpPr>
          <p:nvPr>
            <p:ph sz="half" idx="2"/>
          </p:nvPr>
        </p:nvSpPr>
        <p:spPr>
          <a:xfrm>
            <a:off x="629842" y="2505075"/>
            <a:ext cx="3868340" cy="368458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ru-RU" smtClean="0"/>
              <a:t>Образец текста</a:t>
            </a:r>
          </a:p>
        </p:txBody>
      </p:sp>
      <p:sp>
        <p:nvSpPr>
          <p:cNvPr id="6" name="Объект 5"/>
          <p:cNvSpPr>
            <a:spLocks noGrp="1"/>
          </p:cNvSpPr>
          <p:nvPr>
            <p:ph sz="quarter" idx="4"/>
          </p:nvPr>
        </p:nvSpPr>
        <p:spPr>
          <a:xfrm>
            <a:off x="4629150" y="2505075"/>
            <a:ext cx="3887391" cy="368458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p>
            <a:fld id="{B4C71EC6-210F-42DE-9C53-41977AD35B3D}" type="datetimeFigureOut">
              <a:rPr lang="ru-RU" smtClean="0"/>
              <a:t>14.03.2023</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B19B0651-EE4F-4900-A07F-96A6BFA9D0F0}" type="slidenum">
              <a:rPr lang="ru-RU" smtClean="0"/>
              <a:t>‹#›</a:t>
            </a:fld>
            <a:endParaRPr lang="ru-RU"/>
          </a:p>
        </p:txBody>
      </p:sp>
    </p:spTree>
    <p:extLst>
      <p:ext uri="{BB962C8B-B14F-4D97-AF65-F5344CB8AC3E}">
        <p14:creationId xmlns:p14="http://schemas.microsoft.com/office/powerpoint/2010/main" val="335479970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p>
            <a:fld id="{B4C71EC6-210F-42DE-9C53-41977AD35B3D}" type="datetimeFigureOut">
              <a:rPr lang="ru-RU" smtClean="0"/>
              <a:t>14.03.2023</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B19B0651-EE4F-4900-A07F-96A6BFA9D0F0}" type="slidenum">
              <a:rPr lang="ru-RU" smtClean="0"/>
              <a:t>‹#›</a:t>
            </a:fld>
            <a:endParaRPr lang="ru-RU"/>
          </a:p>
        </p:txBody>
      </p:sp>
    </p:spTree>
    <p:extLst>
      <p:ext uri="{BB962C8B-B14F-4D97-AF65-F5344CB8AC3E}">
        <p14:creationId xmlns:p14="http://schemas.microsoft.com/office/powerpoint/2010/main" val="254369804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B4C71EC6-210F-42DE-9C53-41977AD35B3D}" type="datetimeFigureOut">
              <a:rPr lang="ru-RU" smtClean="0"/>
              <a:t>14.03.2023</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B19B0651-EE4F-4900-A07F-96A6BFA9D0F0}" type="slidenum">
              <a:rPr lang="ru-RU" smtClean="0"/>
              <a:t>‹#›</a:t>
            </a:fld>
            <a:endParaRPr lang="ru-RU"/>
          </a:p>
        </p:txBody>
      </p:sp>
    </p:spTree>
    <p:extLst>
      <p:ext uri="{BB962C8B-B14F-4D97-AF65-F5344CB8AC3E}">
        <p14:creationId xmlns:p14="http://schemas.microsoft.com/office/powerpoint/2010/main" val="100954803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29841" y="457200"/>
            <a:ext cx="2949178" cy="1600200"/>
          </a:xfrm>
        </p:spPr>
        <p:txBody>
          <a:bodyPr anchor="b"/>
          <a:lstStyle>
            <a:lvl1pPr>
              <a:defRPr sz="2400"/>
            </a:lvl1pPr>
          </a:lstStyle>
          <a:p>
            <a:r>
              <a:rPr lang="ru-RU" smtClean="0"/>
              <a:t>Образец заголовка</a:t>
            </a:r>
            <a:endParaRPr lang="ru-RU"/>
          </a:p>
        </p:txBody>
      </p:sp>
      <p:sp>
        <p:nvSpPr>
          <p:cNvPr id="3" name="Объект 2"/>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ru-RU" smtClean="0"/>
              <a:t>Образец текста</a:t>
            </a:r>
          </a:p>
        </p:txBody>
      </p:sp>
      <p:sp>
        <p:nvSpPr>
          <p:cNvPr id="5" name="Дата 4"/>
          <p:cNvSpPr>
            <a:spLocks noGrp="1"/>
          </p:cNvSpPr>
          <p:nvPr>
            <p:ph type="dt" sz="half" idx="10"/>
          </p:nvPr>
        </p:nvSpPr>
        <p:spPr/>
        <p:txBody>
          <a:bodyPr/>
          <a:lstStyle/>
          <a:p>
            <a:fld id="{B4C71EC6-210F-42DE-9C53-41977AD35B3D}" type="datetimeFigureOut">
              <a:rPr lang="ru-RU" smtClean="0"/>
              <a:t>14.03.2023</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B19B0651-EE4F-4900-A07F-96A6BFA9D0F0}" type="slidenum">
              <a:rPr lang="ru-RU" smtClean="0"/>
              <a:t>‹#›</a:t>
            </a:fld>
            <a:endParaRPr lang="ru-RU"/>
          </a:p>
        </p:txBody>
      </p:sp>
    </p:spTree>
    <p:extLst>
      <p:ext uri="{BB962C8B-B14F-4D97-AF65-F5344CB8AC3E}">
        <p14:creationId xmlns:p14="http://schemas.microsoft.com/office/powerpoint/2010/main" val="247623647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29841" y="457200"/>
            <a:ext cx="2949178" cy="1600200"/>
          </a:xfrm>
        </p:spPr>
        <p:txBody>
          <a:bodyPr anchor="b"/>
          <a:lstStyle>
            <a:lvl1pPr>
              <a:defRPr sz="2400"/>
            </a:lvl1pPr>
          </a:lstStyle>
          <a:p>
            <a:r>
              <a:rPr lang="ru-RU" smtClean="0"/>
              <a:t>Образец заголовка</a:t>
            </a:r>
            <a:endParaRPr lang="ru-RU"/>
          </a:p>
        </p:txBody>
      </p:sp>
      <p:sp>
        <p:nvSpPr>
          <p:cNvPr id="3" name="Рисунок 2"/>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ru-RU"/>
          </a:p>
        </p:txBody>
      </p:sp>
      <p:sp>
        <p:nvSpPr>
          <p:cNvPr id="4" name="Текст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ru-RU" smtClean="0"/>
              <a:t>Образец текста</a:t>
            </a:r>
          </a:p>
        </p:txBody>
      </p:sp>
      <p:sp>
        <p:nvSpPr>
          <p:cNvPr id="5" name="Дата 4"/>
          <p:cNvSpPr>
            <a:spLocks noGrp="1"/>
          </p:cNvSpPr>
          <p:nvPr>
            <p:ph type="dt" sz="half" idx="10"/>
          </p:nvPr>
        </p:nvSpPr>
        <p:spPr/>
        <p:txBody>
          <a:bodyPr/>
          <a:lstStyle/>
          <a:p>
            <a:fld id="{B4C71EC6-210F-42DE-9C53-41977AD35B3D}" type="datetimeFigureOut">
              <a:rPr lang="ru-RU" smtClean="0"/>
              <a:t>14.03.2023</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B19B0651-EE4F-4900-A07F-96A6BFA9D0F0}" type="slidenum">
              <a:rPr lang="ru-RU" smtClean="0"/>
              <a:t>‹#›</a:t>
            </a:fld>
            <a:endParaRPr lang="ru-RU"/>
          </a:p>
        </p:txBody>
      </p:sp>
    </p:spTree>
    <p:extLst>
      <p:ext uri="{BB962C8B-B14F-4D97-AF65-F5344CB8AC3E}">
        <p14:creationId xmlns:p14="http://schemas.microsoft.com/office/powerpoint/2010/main" val="17288213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ru-RU" smtClean="0"/>
              <a:t>Образец заголовка</a:t>
            </a:r>
            <a:endParaRPr lang="ru-RU"/>
          </a:p>
        </p:txBody>
      </p:sp>
      <p:sp>
        <p:nvSpPr>
          <p:cNvPr id="3" name="Текст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B4C71EC6-210F-42DE-9C53-41977AD35B3D}" type="datetimeFigureOut">
              <a:rPr lang="ru-RU" smtClean="0"/>
              <a:t>14.03.2023</a:t>
            </a:fld>
            <a:endParaRPr lang="ru-RU"/>
          </a:p>
        </p:txBody>
      </p:sp>
      <p:sp>
        <p:nvSpPr>
          <p:cNvPr id="5" name="Нижний колонтитул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ru-RU"/>
          </a:p>
        </p:txBody>
      </p:sp>
      <p:sp>
        <p:nvSpPr>
          <p:cNvPr id="6" name="Номер слайда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B19B0651-EE4F-4900-A07F-96A6BFA9D0F0}" type="slidenum">
              <a:rPr lang="ru-RU" smtClean="0"/>
              <a:t>‹#›</a:t>
            </a:fld>
            <a:endParaRPr lang="ru-RU"/>
          </a:p>
        </p:txBody>
      </p:sp>
    </p:spTree>
    <p:extLst>
      <p:ext uri="{BB962C8B-B14F-4D97-AF65-F5344CB8AC3E}">
        <p14:creationId xmlns:p14="http://schemas.microsoft.com/office/powerpoint/2010/main" val="3366656210"/>
      </p:ext>
    </p:extLst>
  </p:cSld>
  <p:clrMap bg1="lt1" tx1="dk1" bg2="lt2" tx2="dk2" accent1="accent1" accent2="accent2" accent3="accent3" accent4="accent4" accent5="accent5" accent6="accent6" hlink="hlink" folHlink="folHlink"/>
  <p:sldLayoutIdLst>
    <p:sldLayoutId id="2147483733" r:id="rId1"/>
    <p:sldLayoutId id="2147483734" r:id="rId2"/>
    <p:sldLayoutId id="2147483735" r:id="rId3"/>
    <p:sldLayoutId id="2147483736" r:id="rId4"/>
    <p:sldLayoutId id="2147483737" r:id="rId5"/>
    <p:sldLayoutId id="2147483738" r:id="rId6"/>
    <p:sldLayoutId id="2147483739" r:id="rId7"/>
    <p:sldLayoutId id="2147483740" r:id="rId8"/>
    <p:sldLayoutId id="2147483741" r:id="rId9"/>
    <p:sldLayoutId id="2147483742" r:id="rId10"/>
    <p:sldLayoutId id="2147483743" r:id="rId1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ru-RU"/>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1.jpg"/><Relationship Id="rId1" Type="http://schemas.openxmlformats.org/officeDocument/2006/relationships/slideLayout" Target="../slideLayouts/slideLayout2.xml"/><Relationship Id="rId6" Type="http://schemas.openxmlformats.org/officeDocument/2006/relationships/image" Target="../media/image6.jpg"/><Relationship Id="rId5" Type="http://schemas.openxmlformats.org/officeDocument/2006/relationships/image" Target="../media/image5.jpg"/><Relationship Id="rId4" Type="http://schemas.openxmlformats.org/officeDocument/2006/relationships/image" Target="../media/image4.jpg"/></Relationships>
</file>

<file path=ppt/slides/_rels/slide6.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305" y="8614"/>
            <a:ext cx="9144000" cy="6849386"/>
          </a:xfrm>
          <a:prstGeom prst="rect">
            <a:avLst/>
          </a:prstGeom>
        </p:spPr>
      </p:pic>
      <p:sp>
        <p:nvSpPr>
          <p:cNvPr id="2" name="Заголовок 1"/>
          <p:cNvSpPr>
            <a:spLocks noGrp="1"/>
          </p:cNvSpPr>
          <p:nvPr>
            <p:ph type="ctrTitle"/>
          </p:nvPr>
        </p:nvSpPr>
        <p:spPr>
          <a:xfrm>
            <a:off x="457200" y="548680"/>
            <a:ext cx="8305800" cy="1944216"/>
          </a:xfrm>
        </p:spPr>
        <p:txBody>
          <a:bodyPr/>
          <a:lstStyle/>
          <a:p>
            <a:r>
              <a:rPr lang="ru-RU" sz="3600" dirty="0" smtClean="0">
                <a:solidFill>
                  <a:schemeClr val="accent2">
                    <a:lumMod val="50000"/>
                  </a:schemeClr>
                </a:solidFill>
                <a:latin typeface="Times New Roman" panose="02020603050405020304" pitchFamily="18" charset="0"/>
                <a:cs typeface="Times New Roman" panose="02020603050405020304" pitchFamily="18" charset="0"/>
              </a:rPr>
              <a:t>Мастер-класс </a:t>
            </a:r>
            <a:br>
              <a:rPr lang="ru-RU" sz="3600" dirty="0" smtClean="0">
                <a:solidFill>
                  <a:schemeClr val="accent2">
                    <a:lumMod val="50000"/>
                  </a:schemeClr>
                </a:solidFill>
                <a:latin typeface="Times New Roman" panose="02020603050405020304" pitchFamily="18" charset="0"/>
                <a:cs typeface="Times New Roman" panose="02020603050405020304" pitchFamily="18" charset="0"/>
              </a:rPr>
            </a:br>
            <a:r>
              <a:rPr lang="ru-RU" sz="3600" dirty="0" smtClean="0">
                <a:solidFill>
                  <a:schemeClr val="accent2">
                    <a:lumMod val="50000"/>
                  </a:schemeClr>
                </a:solidFill>
                <a:latin typeface="Times New Roman" panose="02020603050405020304" pitchFamily="18" charset="0"/>
                <a:cs typeface="Times New Roman" panose="02020603050405020304" pitchFamily="18" charset="0"/>
              </a:rPr>
              <a:t>«Театральная мастерская: </a:t>
            </a:r>
            <a:r>
              <a:rPr lang="ru-RU" sz="3600" dirty="0" smtClean="0">
                <a:solidFill>
                  <a:schemeClr val="accent2">
                    <a:lumMod val="50000"/>
                  </a:schemeClr>
                </a:solidFill>
                <a:latin typeface="Times New Roman" panose="02020603050405020304" pitchFamily="18" charset="0"/>
                <a:cs typeface="Times New Roman" panose="02020603050405020304" pitchFamily="18" charset="0"/>
              </a:rPr>
              <a:t>кукла- </a:t>
            </a:r>
            <a:r>
              <a:rPr lang="ru-RU" sz="3600" dirty="0" err="1" smtClean="0">
                <a:solidFill>
                  <a:schemeClr val="accent2">
                    <a:lumMod val="50000"/>
                  </a:schemeClr>
                </a:solidFill>
                <a:latin typeface="Times New Roman" panose="02020603050405020304" pitchFamily="18" charset="0"/>
                <a:cs typeface="Times New Roman" panose="02020603050405020304" pitchFamily="18" charset="0"/>
              </a:rPr>
              <a:t>мотанка</a:t>
            </a:r>
            <a:r>
              <a:rPr lang="ru-RU" sz="3600" dirty="0" smtClean="0">
                <a:solidFill>
                  <a:schemeClr val="accent2">
                    <a:lumMod val="50000"/>
                  </a:schemeClr>
                </a:solidFill>
                <a:latin typeface="Times New Roman" panose="02020603050405020304" pitchFamily="18" charset="0"/>
                <a:cs typeface="Times New Roman" panose="02020603050405020304" pitchFamily="18" charset="0"/>
              </a:rPr>
              <a:t>»</a:t>
            </a:r>
            <a:endParaRPr lang="ru-RU" sz="3600" dirty="0">
              <a:solidFill>
                <a:schemeClr val="accent2">
                  <a:lumMod val="50000"/>
                </a:schemeClr>
              </a:solidFill>
              <a:latin typeface="Times New Roman" panose="02020603050405020304" pitchFamily="18" charset="0"/>
              <a:cs typeface="Times New Roman" panose="02020603050405020304" pitchFamily="18" charset="0"/>
            </a:endParaRPr>
          </a:p>
        </p:txBody>
      </p:sp>
      <p:sp>
        <p:nvSpPr>
          <p:cNvPr id="3" name="Подзаголовок 2"/>
          <p:cNvSpPr>
            <a:spLocks noGrp="1"/>
          </p:cNvSpPr>
          <p:nvPr>
            <p:ph type="subTitle" idx="1"/>
          </p:nvPr>
        </p:nvSpPr>
        <p:spPr>
          <a:xfrm>
            <a:off x="5364088" y="3645024"/>
            <a:ext cx="3398912" cy="2105460"/>
          </a:xfrm>
        </p:spPr>
        <p:txBody>
          <a:bodyPr/>
          <a:lstStyle/>
          <a:p>
            <a:pPr algn="r"/>
            <a:r>
              <a:rPr lang="ru-RU" dirty="0" smtClean="0">
                <a:solidFill>
                  <a:schemeClr val="accent2">
                    <a:lumMod val="50000"/>
                  </a:schemeClr>
                </a:solidFill>
                <a:latin typeface="Times New Roman" panose="02020603050405020304" pitchFamily="18" charset="0"/>
                <a:cs typeface="Times New Roman" panose="02020603050405020304" pitchFamily="18" charset="0"/>
              </a:rPr>
              <a:t>Выполнила:</a:t>
            </a:r>
            <a:endParaRPr lang="ru-RU" dirty="0" smtClean="0">
              <a:solidFill>
                <a:schemeClr val="accent2">
                  <a:lumMod val="50000"/>
                </a:schemeClr>
              </a:solidFill>
              <a:latin typeface="Times New Roman" panose="02020603050405020304" pitchFamily="18" charset="0"/>
              <a:cs typeface="Times New Roman" panose="02020603050405020304" pitchFamily="18" charset="0"/>
            </a:endParaRPr>
          </a:p>
          <a:p>
            <a:pPr algn="r"/>
            <a:r>
              <a:rPr lang="ru-RU" dirty="0" smtClean="0">
                <a:solidFill>
                  <a:schemeClr val="accent2">
                    <a:lumMod val="50000"/>
                  </a:schemeClr>
                </a:solidFill>
                <a:latin typeface="Times New Roman" panose="02020603050405020304" pitchFamily="18" charset="0"/>
                <a:cs typeface="Times New Roman" panose="02020603050405020304" pitchFamily="18" charset="0"/>
              </a:rPr>
              <a:t>Воспитатель </a:t>
            </a:r>
            <a:r>
              <a:rPr lang="ru-RU" dirty="0" err="1" smtClean="0">
                <a:solidFill>
                  <a:schemeClr val="accent2">
                    <a:lumMod val="50000"/>
                  </a:schemeClr>
                </a:solidFill>
                <a:latin typeface="Times New Roman" panose="02020603050405020304" pitchFamily="18" charset="0"/>
                <a:cs typeface="Times New Roman" panose="02020603050405020304" pitchFamily="18" charset="0"/>
              </a:rPr>
              <a:t>Боднарюк</a:t>
            </a:r>
            <a:r>
              <a:rPr lang="ru-RU" dirty="0" smtClean="0">
                <a:solidFill>
                  <a:schemeClr val="accent2">
                    <a:lumMod val="50000"/>
                  </a:schemeClr>
                </a:solidFill>
                <a:latin typeface="Times New Roman" panose="02020603050405020304" pitchFamily="18" charset="0"/>
                <a:cs typeface="Times New Roman" panose="02020603050405020304" pitchFamily="18" charset="0"/>
              </a:rPr>
              <a:t> Алена Григорьевна</a:t>
            </a:r>
            <a:endParaRPr lang="ru-RU" dirty="0" smtClean="0">
              <a:solidFill>
                <a:schemeClr val="accent2">
                  <a:lumMod val="50000"/>
                </a:schemeClr>
              </a:solidFill>
              <a:latin typeface="Times New Roman" panose="02020603050405020304" pitchFamily="18" charset="0"/>
              <a:cs typeface="Times New Roman" panose="02020603050405020304" pitchFamily="18" charset="0"/>
            </a:endParaRPr>
          </a:p>
          <a:p>
            <a:pPr algn="r"/>
            <a:endParaRPr lang="ru-RU" dirty="0">
              <a:solidFill>
                <a:schemeClr val="accent2">
                  <a:lumMod val="50000"/>
                </a:schemeClr>
              </a:solidFill>
              <a:latin typeface="Times New Roman" panose="02020603050405020304" pitchFamily="18" charset="0"/>
              <a:cs typeface="Times New Roman" panose="02020603050405020304" pitchFamily="18" charset="0"/>
            </a:endParaRPr>
          </a:p>
        </p:txBody>
      </p:sp>
      <p:pic>
        <p:nvPicPr>
          <p:cNvPr id="1026" name="Picture 2"/>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r="-2381" b="2568"/>
          <a:stretch/>
        </p:blipFill>
        <p:spPr bwMode="auto">
          <a:xfrm>
            <a:off x="1464351" y="2780928"/>
            <a:ext cx="3096344" cy="3672408"/>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94236824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Рисунок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Объект 1"/>
          <p:cNvSpPr>
            <a:spLocks noGrp="1"/>
          </p:cNvSpPr>
          <p:nvPr>
            <p:ph idx="1"/>
          </p:nvPr>
        </p:nvSpPr>
        <p:spPr>
          <a:xfrm>
            <a:off x="1475656" y="404664"/>
            <a:ext cx="7211144" cy="5904656"/>
          </a:xfrm>
        </p:spPr>
        <p:txBody>
          <a:bodyPr/>
          <a:lstStyle/>
          <a:p>
            <a:pPr marL="0" indent="0" algn="ctr">
              <a:buNone/>
            </a:pPr>
            <a:endParaRPr lang="ru-RU" i="1" dirty="0" smtClean="0">
              <a:solidFill>
                <a:schemeClr val="accent2">
                  <a:lumMod val="50000"/>
                </a:schemeClr>
              </a:solidFill>
              <a:latin typeface="Times New Roman" panose="02020603050405020304" pitchFamily="18" charset="0"/>
              <a:cs typeface="Times New Roman" panose="02020603050405020304" pitchFamily="18" charset="0"/>
            </a:endParaRPr>
          </a:p>
          <a:p>
            <a:pPr marL="0" indent="0" algn="ctr">
              <a:buNone/>
            </a:pPr>
            <a:r>
              <a:rPr lang="ru-RU" sz="2400" dirty="0" smtClean="0">
                <a:solidFill>
                  <a:schemeClr val="accent2">
                    <a:lumMod val="50000"/>
                  </a:schemeClr>
                </a:solidFill>
                <a:latin typeface="Times New Roman" panose="02020603050405020304" pitchFamily="18" charset="0"/>
                <a:cs typeface="Times New Roman" panose="02020603050405020304" pitchFamily="18" charset="0"/>
              </a:rPr>
              <a:t>Дорогие </a:t>
            </a:r>
            <a:r>
              <a:rPr lang="ru-RU" sz="2400" dirty="0" smtClean="0">
                <a:solidFill>
                  <a:schemeClr val="accent2">
                    <a:lumMod val="50000"/>
                  </a:schemeClr>
                </a:solidFill>
                <a:latin typeface="Times New Roman" panose="02020603050405020304" pitchFamily="18" charset="0"/>
                <a:cs typeface="Times New Roman" panose="02020603050405020304" pitchFamily="18" charset="0"/>
              </a:rPr>
              <a:t>мамы и бабушки</a:t>
            </a:r>
            <a:r>
              <a:rPr lang="ru-RU" sz="2400" dirty="0" smtClean="0">
                <a:solidFill>
                  <a:schemeClr val="accent2">
                    <a:lumMod val="50000"/>
                  </a:schemeClr>
                </a:solidFill>
                <a:latin typeface="Times New Roman" panose="02020603050405020304" pitchFamily="18" charset="0"/>
                <a:cs typeface="Times New Roman" panose="02020603050405020304" pitchFamily="18" charset="0"/>
              </a:rPr>
              <a:t>!</a:t>
            </a:r>
          </a:p>
          <a:p>
            <a:pPr marL="0" indent="0" algn="ctr">
              <a:buNone/>
            </a:pPr>
            <a:endParaRPr lang="ru-RU" sz="2400" dirty="0" smtClean="0">
              <a:solidFill>
                <a:srgbClr val="002060"/>
              </a:solidFill>
              <a:latin typeface="Times New Roman" panose="02020603050405020304" pitchFamily="18" charset="0"/>
              <a:cs typeface="Times New Roman" panose="02020603050405020304" pitchFamily="18" charset="0"/>
            </a:endParaRPr>
          </a:p>
          <a:p>
            <a:pPr marL="0" indent="0" algn="ctr">
              <a:buNone/>
            </a:pPr>
            <a:r>
              <a:rPr lang="ru-RU" sz="2400" dirty="0" smtClean="0">
                <a:solidFill>
                  <a:schemeClr val="accent2">
                    <a:lumMod val="50000"/>
                  </a:schemeClr>
                </a:solidFill>
                <a:latin typeface="Times New Roman" panose="02020603050405020304" pitchFamily="18" charset="0"/>
                <a:cs typeface="Times New Roman" panose="02020603050405020304" pitchFamily="18" charset="0"/>
              </a:rPr>
              <a:t>В нашей группе есть театральный центр с разнообразными видами театра: театр на ложках, теневой театр, театр-</a:t>
            </a:r>
            <a:r>
              <a:rPr lang="ru-RU" sz="2400" dirty="0" err="1" smtClean="0">
                <a:solidFill>
                  <a:schemeClr val="accent2">
                    <a:lumMod val="50000"/>
                  </a:schemeClr>
                </a:solidFill>
                <a:latin typeface="Times New Roman" panose="02020603050405020304" pitchFamily="18" charset="0"/>
                <a:cs typeface="Times New Roman" panose="02020603050405020304" pitchFamily="18" charset="0"/>
              </a:rPr>
              <a:t>топотушки</a:t>
            </a:r>
            <a:r>
              <a:rPr lang="ru-RU" sz="2400" dirty="0" smtClean="0">
                <a:solidFill>
                  <a:schemeClr val="accent2">
                    <a:lumMod val="50000"/>
                  </a:schemeClr>
                </a:solidFill>
                <a:latin typeface="Times New Roman" panose="02020603050405020304" pitchFamily="18" charset="0"/>
                <a:cs typeface="Times New Roman" panose="02020603050405020304" pitchFamily="18" charset="0"/>
              </a:rPr>
              <a:t>, би-бо-бо и т.д. Нам бы очень хотелось иметь кукольный театр в традиционном русском стиле. Помогите нам, пожалуйста. Мы </a:t>
            </a:r>
            <a:r>
              <a:rPr lang="ru-RU" sz="2400" dirty="0">
                <a:solidFill>
                  <a:schemeClr val="accent2">
                    <a:lumMod val="50000"/>
                  </a:schemeClr>
                </a:solidFill>
                <a:latin typeface="Times New Roman" panose="02020603050405020304" pitchFamily="18" charset="0"/>
                <a:cs typeface="Times New Roman" panose="02020603050405020304" pitchFamily="18" charset="0"/>
              </a:rPr>
              <a:t>вам будем очень благодарны</a:t>
            </a:r>
            <a:r>
              <a:rPr lang="ru-RU" sz="2400" dirty="0" smtClean="0">
                <a:solidFill>
                  <a:schemeClr val="accent2">
                    <a:lumMod val="50000"/>
                  </a:schemeClr>
                </a:solidFill>
                <a:latin typeface="Times New Roman" panose="02020603050405020304" pitchFamily="18" charset="0"/>
                <a:cs typeface="Times New Roman" panose="02020603050405020304" pitchFamily="18" charset="0"/>
              </a:rPr>
              <a:t>.</a:t>
            </a:r>
          </a:p>
          <a:p>
            <a:pPr marL="0" indent="0" algn="ctr">
              <a:buNone/>
            </a:pPr>
            <a:r>
              <a:rPr lang="ru-RU" sz="2400" dirty="0" smtClean="0">
                <a:solidFill>
                  <a:schemeClr val="accent2">
                    <a:lumMod val="50000"/>
                  </a:schemeClr>
                </a:solidFill>
                <a:latin typeface="Times New Roman" panose="02020603050405020304" pitchFamily="18" charset="0"/>
                <a:cs typeface="Times New Roman" panose="02020603050405020304" pitchFamily="18" charset="0"/>
              </a:rPr>
              <a:t> </a:t>
            </a:r>
            <a:endParaRPr lang="ru-RU" sz="2400" dirty="0" smtClean="0">
              <a:solidFill>
                <a:schemeClr val="accent2">
                  <a:lumMod val="50000"/>
                </a:schemeClr>
              </a:solidFill>
              <a:latin typeface="Times New Roman" panose="02020603050405020304" pitchFamily="18" charset="0"/>
              <a:cs typeface="Times New Roman" panose="02020603050405020304" pitchFamily="18" charset="0"/>
            </a:endParaRPr>
          </a:p>
          <a:p>
            <a:pPr marL="0" indent="0" algn="ctr">
              <a:buNone/>
            </a:pPr>
            <a:r>
              <a:rPr lang="ru-RU" sz="2400" dirty="0">
                <a:solidFill>
                  <a:schemeClr val="accent2">
                    <a:lumMod val="50000"/>
                  </a:schemeClr>
                </a:solidFill>
                <a:latin typeface="Times New Roman" panose="02020603050405020304" pitchFamily="18" charset="0"/>
                <a:cs typeface="Times New Roman" panose="02020603050405020304" pitchFamily="18" charset="0"/>
              </a:rPr>
              <a:t>Ждем вас в </a:t>
            </a:r>
            <a:r>
              <a:rPr lang="ru-RU" sz="2400" dirty="0" smtClean="0">
                <a:solidFill>
                  <a:schemeClr val="accent2">
                    <a:lumMod val="50000"/>
                  </a:schemeClr>
                </a:solidFill>
                <a:latin typeface="Times New Roman" panose="02020603050405020304" pitchFamily="18" charset="0"/>
                <a:cs typeface="Times New Roman" panose="02020603050405020304" pitchFamily="18" charset="0"/>
              </a:rPr>
              <a:t>среду </a:t>
            </a:r>
            <a:r>
              <a:rPr lang="ru-RU" sz="2400" dirty="0" smtClean="0">
                <a:solidFill>
                  <a:schemeClr val="accent2">
                    <a:lumMod val="50000"/>
                  </a:schemeClr>
                </a:solidFill>
                <a:latin typeface="Times New Roman" panose="02020603050405020304" pitchFamily="18" charset="0"/>
                <a:cs typeface="Times New Roman" panose="02020603050405020304" pitchFamily="18" charset="0"/>
              </a:rPr>
              <a:t>17 февраля </a:t>
            </a:r>
            <a:r>
              <a:rPr lang="ru-RU" sz="2400" dirty="0" smtClean="0">
                <a:solidFill>
                  <a:schemeClr val="accent2">
                    <a:lumMod val="50000"/>
                  </a:schemeClr>
                </a:solidFill>
                <a:latin typeface="Times New Roman" panose="02020603050405020304" pitchFamily="18" charset="0"/>
                <a:cs typeface="Times New Roman" panose="02020603050405020304" pitchFamily="18" charset="0"/>
              </a:rPr>
              <a:t>в 17.30</a:t>
            </a:r>
          </a:p>
          <a:p>
            <a:pPr marL="0" indent="0" algn="ctr">
              <a:buNone/>
            </a:pPr>
            <a:endParaRPr lang="ru-RU" sz="2400" dirty="0" smtClean="0">
              <a:solidFill>
                <a:srgbClr val="002060"/>
              </a:solidFill>
              <a:latin typeface="Times New Roman" panose="02020603050405020304" pitchFamily="18" charset="0"/>
              <a:cs typeface="Times New Roman" panose="02020603050405020304" pitchFamily="18" charset="0"/>
            </a:endParaRPr>
          </a:p>
          <a:p>
            <a:pPr marL="0" indent="0" algn="ctr">
              <a:buNone/>
            </a:pPr>
            <a:endParaRPr lang="ru-RU" sz="2400" dirty="0">
              <a:solidFill>
                <a:srgbClr val="002060"/>
              </a:solidFill>
              <a:latin typeface="Times New Roman" panose="02020603050405020304" pitchFamily="18" charset="0"/>
              <a:cs typeface="Times New Roman" panose="02020603050405020304" pitchFamily="18" charset="0"/>
            </a:endParaRPr>
          </a:p>
          <a:p>
            <a:pPr marL="0" indent="0" algn="r">
              <a:buNone/>
            </a:pPr>
            <a:r>
              <a:rPr lang="ru-RU" sz="2400" dirty="0" smtClean="0">
                <a:solidFill>
                  <a:schemeClr val="accent2">
                    <a:lumMod val="50000"/>
                  </a:schemeClr>
                </a:solidFill>
                <a:latin typeface="Times New Roman" panose="02020603050405020304" pitchFamily="18" charset="0"/>
                <a:cs typeface="Times New Roman" panose="02020603050405020304" pitchFamily="18" charset="0"/>
              </a:rPr>
              <a:t>Ваши дети</a:t>
            </a:r>
            <a:r>
              <a:rPr lang="ru-RU" dirty="0" smtClean="0">
                <a:solidFill>
                  <a:schemeClr val="accent2">
                    <a:lumMod val="50000"/>
                  </a:schemeClr>
                </a:solidFill>
                <a:latin typeface="Times New Roman" panose="02020603050405020304" pitchFamily="18" charset="0"/>
                <a:cs typeface="Times New Roman" panose="02020603050405020304" pitchFamily="18" charset="0"/>
              </a:rPr>
              <a:t>. </a:t>
            </a:r>
            <a:endParaRPr lang="ru-RU" dirty="0">
              <a:solidFill>
                <a:schemeClr val="accent2">
                  <a:lumMod val="50000"/>
                </a:schemeClr>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77146440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741368"/>
          </a:xfrm>
          <a:prstGeom prst="rect">
            <a:avLst/>
          </a:prstGeom>
        </p:spPr>
      </p:pic>
      <p:sp>
        <p:nvSpPr>
          <p:cNvPr id="3" name="Заголовок 2"/>
          <p:cNvSpPr>
            <a:spLocks noGrp="1"/>
          </p:cNvSpPr>
          <p:nvPr>
            <p:ph type="title"/>
          </p:nvPr>
        </p:nvSpPr>
        <p:spPr>
          <a:xfrm>
            <a:off x="1345356" y="152400"/>
            <a:ext cx="7341443" cy="1116360"/>
          </a:xfrm>
        </p:spPr>
        <p:txBody>
          <a:bodyPr>
            <a:noAutofit/>
          </a:bodyPr>
          <a:lstStyle/>
          <a:p>
            <a:r>
              <a:rPr lang="ru-RU" sz="2600" dirty="0" smtClean="0">
                <a:solidFill>
                  <a:schemeClr val="accent2">
                    <a:lumMod val="50000"/>
                  </a:schemeClr>
                </a:solidFill>
                <a:latin typeface="Times New Roman" panose="02020603050405020304" pitchFamily="18" charset="0"/>
                <a:cs typeface="Times New Roman" panose="02020603050405020304" pitchFamily="18" charset="0"/>
              </a:rPr>
              <a:t>Цель</a:t>
            </a:r>
            <a:r>
              <a:rPr lang="ru-RU" sz="2600" dirty="0" smtClean="0">
                <a:solidFill>
                  <a:schemeClr val="accent2">
                    <a:lumMod val="50000"/>
                  </a:schemeClr>
                </a:solidFill>
                <a:latin typeface="Times New Roman" panose="02020603050405020304" pitchFamily="18" charset="0"/>
                <a:cs typeface="Times New Roman" panose="02020603050405020304" pitchFamily="18" charset="0"/>
              </a:rPr>
              <a:t>:</a:t>
            </a:r>
            <a:br>
              <a:rPr lang="ru-RU" sz="2600" dirty="0" smtClean="0">
                <a:solidFill>
                  <a:schemeClr val="accent2">
                    <a:lumMod val="50000"/>
                  </a:schemeClr>
                </a:solidFill>
                <a:latin typeface="Times New Roman" panose="02020603050405020304" pitchFamily="18" charset="0"/>
                <a:cs typeface="Times New Roman" panose="02020603050405020304" pitchFamily="18" charset="0"/>
              </a:rPr>
            </a:br>
            <a:r>
              <a:rPr lang="ru-RU" sz="2600" dirty="0" smtClean="0">
                <a:solidFill>
                  <a:schemeClr val="accent2">
                    <a:lumMod val="50000"/>
                  </a:schemeClr>
                </a:solidFill>
                <a:latin typeface="Times New Roman" panose="02020603050405020304" pitchFamily="18" charset="0"/>
                <a:cs typeface="Times New Roman" panose="02020603050405020304" pitchFamily="18" charset="0"/>
              </a:rPr>
              <a:t> </a:t>
            </a:r>
            <a:r>
              <a:rPr lang="ru-RU" sz="2600" dirty="0" smtClean="0">
                <a:solidFill>
                  <a:schemeClr val="accent2">
                    <a:lumMod val="50000"/>
                  </a:schemeClr>
                </a:solidFill>
                <a:latin typeface="Times New Roman" panose="02020603050405020304" pitchFamily="18" charset="0"/>
                <a:cs typeface="Times New Roman" panose="02020603050405020304" pitchFamily="18" charset="0"/>
              </a:rPr>
              <a:t>Приобщение родителей к созданию кукол для театра совместно с детьми.</a:t>
            </a:r>
            <a:endParaRPr lang="ru-RU" sz="2600" dirty="0">
              <a:solidFill>
                <a:schemeClr val="accent2">
                  <a:lumMod val="50000"/>
                </a:schemeClr>
              </a:solidFill>
              <a:latin typeface="Times New Roman" panose="02020603050405020304" pitchFamily="18" charset="0"/>
              <a:cs typeface="Times New Roman" panose="02020603050405020304" pitchFamily="18" charset="0"/>
            </a:endParaRPr>
          </a:p>
        </p:txBody>
      </p:sp>
      <p:sp>
        <p:nvSpPr>
          <p:cNvPr id="2" name="Объект 1"/>
          <p:cNvSpPr>
            <a:spLocks noGrp="1"/>
          </p:cNvSpPr>
          <p:nvPr>
            <p:ph idx="1"/>
          </p:nvPr>
        </p:nvSpPr>
        <p:spPr>
          <a:xfrm>
            <a:off x="1345357" y="1437184"/>
            <a:ext cx="7183710" cy="4351338"/>
          </a:xfrm>
        </p:spPr>
        <p:txBody>
          <a:bodyPr>
            <a:normAutofit fontScale="55000" lnSpcReduction="20000"/>
          </a:bodyPr>
          <a:lstStyle/>
          <a:p>
            <a:pPr marL="0" indent="0">
              <a:buNone/>
            </a:pPr>
            <a:r>
              <a:rPr lang="ru-RU" sz="4200" dirty="0" smtClean="0">
                <a:solidFill>
                  <a:schemeClr val="accent2">
                    <a:lumMod val="50000"/>
                  </a:schemeClr>
                </a:solidFill>
                <a:latin typeface="Times New Roman" panose="02020603050405020304" pitchFamily="18" charset="0"/>
                <a:cs typeface="Times New Roman" panose="02020603050405020304" pitchFamily="18" charset="0"/>
              </a:rPr>
              <a:t>Задачи:</a:t>
            </a:r>
          </a:p>
          <a:p>
            <a:r>
              <a:rPr lang="ru-RU" sz="4200" dirty="0" smtClean="0">
                <a:solidFill>
                  <a:schemeClr val="accent2">
                    <a:lumMod val="50000"/>
                  </a:schemeClr>
                </a:solidFill>
                <a:latin typeface="Times New Roman" panose="02020603050405020304" pitchFamily="18" charset="0"/>
                <a:cs typeface="Times New Roman" panose="02020603050405020304" pitchFamily="18" charset="0"/>
              </a:rPr>
              <a:t>Изучение родительских интересов (анкета)</a:t>
            </a:r>
          </a:p>
          <a:p>
            <a:r>
              <a:rPr lang="ru-RU" sz="4200" dirty="0" smtClean="0">
                <a:solidFill>
                  <a:schemeClr val="accent2">
                    <a:lumMod val="50000"/>
                  </a:schemeClr>
                </a:solidFill>
                <a:latin typeface="Times New Roman" panose="02020603050405020304" pitchFamily="18" charset="0"/>
                <a:cs typeface="Times New Roman" panose="02020603050405020304" pitchFamily="18" charset="0"/>
              </a:rPr>
              <a:t>Разработка (объявление) </a:t>
            </a:r>
          </a:p>
          <a:p>
            <a:r>
              <a:rPr lang="ru-RU" sz="4200" dirty="0">
                <a:solidFill>
                  <a:schemeClr val="accent2">
                    <a:lumMod val="50000"/>
                  </a:schemeClr>
                </a:solidFill>
                <a:latin typeface="Times New Roman" panose="02020603050405020304" pitchFamily="18" charset="0"/>
                <a:cs typeface="Times New Roman" panose="02020603050405020304" pitchFamily="18" charset="0"/>
              </a:rPr>
              <a:t>П</a:t>
            </a:r>
            <a:r>
              <a:rPr lang="ru-RU" sz="4200" dirty="0" smtClean="0">
                <a:solidFill>
                  <a:schemeClr val="accent2">
                    <a:lumMod val="50000"/>
                  </a:schemeClr>
                </a:solidFill>
                <a:latin typeface="Times New Roman" panose="02020603050405020304" pitchFamily="18" charset="0"/>
                <a:cs typeface="Times New Roman" panose="02020603050405020304" pitchFamily="18" charset="0"/>
              </a:rPr>
              <a:t>одготовка материалов (нитки, ножницы, картон)</a:t>
            </a:r>
          </a:p>
          <a:p>
            <a:r>
              <a:rPr lang="ru-RU" sz="4200" dirty="0" smtClean="0">
                <a:solidFill>
                  <a:schemeClr val="accent2">
                    <a:lumMod val="50000"/>
                  </a:schemeClr>
                </a:solidFill>
                <a:latin typeface="Times New Roman" panose="02020603050405020304" pitchFamily="18" charset="0"/>
                <a:cs typeface="Times New Roman" panose="02020603050405020304" pitchFamily="18" charset="0"/>
              </a:rPr>
              <a:t>Обучение участников мастер-класса конкретным навыкам</a:t>
            </a:r>
          </a:p>
          <a:p>
            <a:r>
              <a:rPr lang="ru-RU" sz="4200" dirty="0" smtClean="0">
                <a:solidFill>
                  <a:schemeClr val="accent2">
                    <a:lumMod val="50000"/>
                  </a:schemeClr>
                </a:solidFill>
                <a:latin typeface="Times New Roman" panose="02020603050405020304" pitchFamily="18" charset="0"/>
                <a:cs typeface="Times New Roman" panose="02020603050405020304" pitchFamily="18" charset="0"/>
              </a:rPr>
              <a:t>Укрепление семейных взаимоотношений</a:t>
            </a:r>
          </a:p>
          <a:p>
            <a:endParaRPr lang="ru-RU" sz="4200" dirty="0" smtClean="0">
              <a:solidFill>
                <a:schemeClr val="accent2">
                  <a:lumMod val="50000"/>
                </a:schemeClr>
              </a:solidFill>
              <a:latin typeface="Times New Roman" panose="02020603050405020304" pitchFamily="18" charset="0"/>
              <a:cs typeface="Times New Roman" panose="02020603050405020304" pitchFamily="18" charset="0"/>
            </a:endParaRPr>
          </a:p>
          <a:p>
            <a:endParaRPr lang="ru-RU" sz="4200" dirty="0" smtClean="0">
              <a:solidFill>
                <a:schemeClr val="accent2">
                  <a:lumMod val="50000"/>
                </a:schemeClr>
              </a:solidFill>
              <a:latin typeface="Times New Roman" panose="02020603050405020304" pitchFamily="18" charset="0"/>
              <a:cs typeface="Times New Roman" panose="02020603050405020304" pitchFamily="18" charset="0"/>
            </a:endParaRPr>
          </a:p>
          <a:p>
            <a:pPr marL="0" indent="0">
              <a:buNone/>
            </a:pPr>
            <a:r>
              <a:rPr lang="ru-RU" sz="4200" dirty="0" smtClean="0">
                <a:solidFill>
                  <a:schemeClr val="accent2">
                    <a:lumMod val="50000"/>
                  </a:schemeClr>
                </a:solidFill>
                <a:latin typeface="Times New Roman" panose="02020603050405020304" pitchFamily="18" charset="0"/>
                <a:cs typeface="Times New Roman" panose="02020603050405020304" pitchFamily="18" charset="0"/>
              </a:rPr>
              <a:t>Ожидаемые результаты: </a:t>
            </a:r>
            <a:endParaRPr lang="ru-RU" sz="4200" dirty="0" smtClean="0">
              <a:solidFill>
                <a:schemeClr val="accent2">
                  <a:lumMod val="50000"/>
                </a:schemeClr>
              </a:solidFill>
              <a:latin typeface="Times New Roman" panose="02020603050405020304" pitchFamily="18" charset="0"/>
              <a:cs typeface="Times New Roman" panose="02020603050405020304" pitchFamily="18" charset="0"/>
            </a:endParaRPr>
          </a:p>
          <a:p>
            <a:pPr marL="0" indent="0">
              <a:buNone/>
            </a:pPr>
            <a:r>
              <a:rPr lang="ru-RU" sz="4200" dirty="0" smtClean="0">
                <a:solidFill>
                  <a:schemeClr val="accent2">
                    <a:lumMod val="50000"/>
                  </a:schemeClr>
                </a:solidFill>
                <a:latin typeface="Times New Roman" panose="02020603050405020304" pitchFamily="18" charset="0"/>
                <a:cs typeface="Times New Roman" panose="02020603050405020304" pitchFamily="18" charset="0"/>
              </a:rPr>
              <a:t>Созданы </a:t>
            </a:r>
            <a:r>
              <a:rPr lang="ru-RU" sz="4200" dirty="0" smtClean="0">
                <a:solidFill>
                  <a:schemeClr val="accent2">
                    <a:lumMod val="50000"/>
                  </a:schemeClr>
                </a:solidFill>
                <a:latin typeface="Times New Roman" panose="02020603050405020304" pitchFamily="18" charset="0"/>
                <a:cs typeface="Times New Roman" panose="02020603050405020304" pitchFamily="18" charset="0"/>
              </a:rPr>
              <a:t>куклы для театра совместно с родителями и детьми</a:t>
            </a:r>
            <a:endParaRPr lang="ru-RU" sz="4200" dirty="0">
              <a:solidFill>
                <a:schemeClr val="accent2">
                  <a:lumMod val="50000"/>
                </a:schemeClr>
              </a:solidFill>
              <a:latin typeface="Times New Roman" panose="02020603050405020304" pitchFamily="18" charset="0"/>
              <a:cs typeface="Times New Roman" panose="02020603050405020304" pitchFamily="18" charset="0"/>
            </a:endParaRPr>
          </a:p>
          <a:p>
            <a:endParaRPr lang="ru-RU" dirty="0">
              <a:solidFill>
                <a:srgbClr val="00206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81373958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741368"/>
          </a:xfrm>
          <a:prstGeom prst="rect">
            <a:avLst/>
          </a:prstGeom>
        </p:spPr>
      </p:pic>
      <p:graphicFrame>
        <p:nvGraphicFramePr>
          <p:cNvPr id="4" name="Объект 3"/>
          <p:cNvGraphicFramePr>
            <a:graphicFrameLocks noGrp="1"/>
          </p:cNvGraphicFramePr>
          <p:nvPr>
            <p:ph idx="1"/>
            <p:extLst>
              <p:ext uri="{D42A27DB-BD31-4B8C-83A1-F6EECF244321}">
                <p14:modId xmlns:p14="http://schemas.microsoft.com/office/powerpoint/2010/main" val="318010239"/>
              </p:ext>
            </p:extLst>
          </p:nvPr>
        </p:nvGraphicFramePr>
        <p:xfrm>
          <a:off x="1331640" y="476672"/>
          <a:ext cx="7355160" cy="5760640"/>
        </p:xfrm>
        <a:graphic>
          <a:graphicData uri="http://schemas.openxmlformats.org/drawingml/2006/table">
            <a:tbl>
              <a:tblPr firstRow="1" bandRow="1">
                <a:tableStyleId>{8A107856-5554-42FB-B03E-39F5DBC370BA}</a:tableStyleId>
              </a:tblPr>
              <a:tblGrid>
                <a:gridCol w="1471032"/>
                <a:gridCol w="1471032"/>
                <a:gridCol w="1471032"/>
                <a:gridCol w="1471032"/>
                <a:gridCol w="1471032"/>
              </a:tblGrid>
              <a:tr h="565182">
                <a:tc>
                  <a:txBody>
                    <a:bodyPr/>
                    <a:lstStyle/>
                    <a:p>
                      <a:pPr algn="ctr">
                        <a:lnSpc>
                          <a:spcPct val="115000"/>
                        </a:lnSpc>
                        <a:spcAft>
                          <a:spcPts val="0"/>
                        </a:spcAft>
                      </a:pPr>
                      <a:r>
                        <a:rPr lang="ru-RU" sz="1400" kern="50" dirty="0">
                          <a:effectLst/>
                        </a:rPr>
                        <a:t>Время</a:t>
                      </a:r>
                      <a:endParaRPr lang="ru-RU" sz="1400" kern="50" dirty="0">
                        <a:effectLst/>
                        <a:latin typeface="Liberation Serif"/>
                        <a:ea typeface="DejaVu Sans"/>
                        <a:cs typeface="DejaVu Sans"/>
                      </a:endParaRPr>
                    </a:p>
                  </a:txBody>
                  <a:tcPr marL="68580" marR="68580" marT="0" marB="0"/>
                </a:tc>
                <a:tc>
                  <a:txBody>
                    <a:bodyPr/>
                    <a:lstStyle/>
                    <a:p>
                      <a:pPr algn="ctr">
                        <a:lnSpc>
                          <a:spcPct val="115000"/>
                        </a:lnSpc>
                        <a:spcAft>
                          <a:spcPts val="0"/>
                        </a:spcAft>
                      </a:pPr>
                      <a:r>
                        <a:rPr lang="ru-RU" sz="1400" kern="50" dirty="0">
                          <a:effectLst/>
                        </a:rPr>
                        <a:t>Что делает педагог</a:t>
                      </a:r>
                      <a:endParaRPr lang="ru-RU" sz="1400" kern="50" dirty="0">
                        <a:effectLst/>
                        <a:latin typeface="Liberation Serif"/>
                        <a:ea typeface="DejaVu Sans"/>
                        <a:cs typeface="DejaVu Sans"/>
                      </a:endParaRPr>
                    </a:p>
                  </a:txBody>
                  <a:tcPr marL="68580" marR="68580" marT="0" marB="0"/>
                </a:tc>
                <a:tc>
                  <a:txBody>
                    <a:bodyPr/>
                    <a:lstStyle/>
                    <a:p>
                      <a:pPr algn="ctr">
                        <a:lnSpc>
                          <a:spcPct val="115000"/>
                        </a:lnSpc>
                        <a:spcAft>
                          <a:spcPts val="0"/>
                        </a:spcAft>
                      </a:pPr>
                      <a:r>
                        <a:rPr lang="ru-RU" sz="1400" kern="50" dirty="0">
                          <a:effectLst/>
                        </a:rPr>
                        <a:t> Что делают родители</a:t>
                      </a:r>
                      <a:endParaRPr lang="ru-RU" sz="1400" kern="50" dirty="0">
                        <a:effectLst/>
                        <a:latin typeface="Liberation Serif"/>
                        <a:ea typeface="DejaVu Sans"/>
                        <a:cs typeface="DejaVu Sans"/>
                      </a:endParaRPr>
                    </a:p>
                  </a:txBody>
                  <a:tcPr marL="68580" marR="68580" marT="0" marB="0"/>
                </a:tc>
                <a:tc>
                  <a:txBody>
                    <a:bodyPr/>
                    <a:lstStyle/>
                    <a:p>
                      <a:pPr algn="ctr">
                        <a:lnSpc>
                          <a:spcPct val="115000"/>
                        </a:lnSpc>
                        <a:spcAft>
                          <a:spcPts val="0"/>
                        </a:spcAft>
                      </a:pPr>
                      <a:r>
                        <a:rPr lang="ru-RU" sz="1400" kern="50" dirty="0">
                          <a:effectLst/>
                        </a:rPr>
                        <a:t>Что делают дети</a:t>
                      </a:r>
                      <a:endParaRPr lang="ru-RU" sz="1400" kern="50" dirty="0">
                        <a:effectLst/>
                        <a:latin typeface="Liberation Serif"/>
                        <a:ea typeface="DejaVu Sans"/>
                        <a:cs typeface="DejaVu Sans"/>
                      </a:endParaRPr>
                    </a:p>
                  </a:txBody>
                  <a:tcPr marL="68580" marR="68580" marT="0" marB="0"/>
                </a:tc>
                <a:tc>
                  <a:txBody>
                    <a:bodyPr/>
                    <a:lstStyle/>
                    <a:p>
                      <a:pPr algn="ctr">
                        <a:lnSpc>
                          <a:spcPct val="115000"/>
                        </a:lnSpc>
                        <a:spcAft>
                          <a:spcPts val="0"/>
                        </a:spcAft>
                      </a:pPr>
                      <a:r>
                        <a:rPr lang="ru-RU" sz="1400" kern="50" dirty="0">
                          <a:effectLst/>
                        </a:rPr>
                        <a:t>Материалы, реквизит</a:t>
                      </a:r>
                      <a:endParaRPr lang="ru-RU" sz="1400" kern="50" dirty="0">
                        <a:effectLst/>
                        <a:latin typeface="Liberation Serif"/>
                        <a:ea typeface="DejaVu Sans"/>
                        <a:cs typeface="DejaVu Sans"/>
                      </a:endParaRPr>
                    </a:p>
                  </a:txBody>
                  <a:tcPr marL="68580" marR="68580" marT="0" marB="0"/>
                </a:tc>
              </a:tr>
              <a:tr h="947820">
                <a:tc>
                  <a:txBody>
                    <a:bodyPr/>
                    <a:lstStyle/>
                    <a:p>
                      <a:r>
                        <a:rPr lang="ru-RU" sz="1600" dirty="0" smtClean="0"/>
                        <a:t>  17.30</a:t>
                      </a:r>
                      <a:endParaRPr lang="ru-RU" sz="1600" dirty="0">
                        <a:latin typeface="Times New Roman" panose="02020603050405020304" pitchFamily="18" charset="0"/>
                        <a:cs typeface="Times New Roman" panose="02020603050405020304" pitchFamily="18" charset="0"/>
                      </a:endParaRPr>
                    </a:p>
                  </a:txBody>
                  <a:tcPr/>
                </a:tc>
                <a:tc>
                  <a:txBody>
                    <a:bodyPr/>
                    <a:lstStyle/>
                    <a:p>
                      <a:r>
                        <a:rPr lang="ru-RU" sz="1600" dirty="0" smtClean="0"/>
                        <a:t>Встречает родителей</a:t>
                      </a:r>
                      <a:endParaRPr lang="ru-RU" sz="1600" dirty="0">
                        <a:latin typeface="Times New Roman" panose="02020603050405020304" pitchFamily="18" charset="0"/>
                        <a:cs typeface="Times New Roman" panose="02020603050405020304" pitchFamily="18" charset="0"/>
                      </a:endParaRPr>
                    </a:p>
                  </a:txBody>
                  <a:tcPr/>
                </a:tc>
                <a:tc>
                  <a:txBody>
                    <a:bodyPr/>
                    <a:lstStyle/>
                    <a:p>
                      <a:r>
                        <a:rPr lang="ru-RU" sz="1600" dirty="0" smtClean="0"/>
                        <a:t>Раздеваются, готовятся к мастер-классу</a:t>
                      </a:r>
                      <a:endParaRPr lang="ru-RU" sz="1600" dirty="0">
                        <a:latin typeface="Times New Roman" panose="02020603050405020304" pitchFamily="18" charset="0"/>
                        <a:cs typeface="Times New Roman" panose="02020603050405020304" pitchFamily="18" charset="0"/>
                      </a:endParaRPr>
                    </a:p>
                  </a:txBody>
                  <a:tcPr/>
                </a:tc>
                <a:tc>
                  <a:txBody>
                    <a:bodyPr/>
                    <a:lstStyle/>
                    <a:p>
                      <a:r>
                        <a:rPr lang="ru-RU" sz="1600" dirty="0" smtClean="0"/>
                        <a:t>Ожидают в группе</a:t>
                      </a:r>
                      <a:endParaRPr lang="ru-RU" sz="1600" dirty="0">
                        <a:latin typeface="Times New Roman" panose="02020603050405020304" pitchFamily="18" charset="0"/>
                        <a:cs typeface="Times New Roman" panose="02020603050405020304" pitchFamily="18" charset="0"/>
                      </a:endParaRPr>
                    </a:p>
                  </a:txBody>
                  <a:tcPr/>
                </a:tc>
                <a:tc>
                  <a:txBody>
                    <a:bodyPr/>
                    <a:lstStyle/>
                    <a:p>
                      <a:endParaRPr lang="ru-RU" sz="1600" dirty="0">
                        <a:latin typeface="Times New Roman" panose="02020603050405020304" pitchFamily="18" charset="0"/>
                        <a:cs typeface="Times New Roman" panose="02020603050405020304" pitchFamily="18" charset="0"/>
                      </a:endParaRPr>
                    </a:p>
                  </a:txBody>
                  <a:tcPr/>
                </a:tc>
              </a:tr>
              <a:tr h="1228656">
                <a:tc>
                  <a:txBody>
                    <a:bodyPr/>
                    <a:lstStyle/>
                    <a:p>
                      <a:r>
                        <a:rPr lang="ru-RU" sz="1600" dirty="0" smtClean="0"/>
                        <a:t>17.40</a:t>
                      </a:r>
                    </a:p>
                    <a:p>
                      <a:endParaRPr lang="ru-RU" sz="1600" dirty="0">
                        <a:latin typeface="Times New Roman" panose="02020603050405020304" pitchFamily="18" charset="0"/>
                        <a:cs typeface="Times New Roman" panose="02020603050405020304" pitchFamily="18" charset="0"/>
                      </a:endParaRPr>
                    </a:p>
                  </a:txBody>
                  <a:tcPr/>
                </a:tc>
                <a:tc>
                  <a:txBody>
                    <a:bodyPr/>
                    <a:lstStyle/>
                    <a:p>
                      <a:r>
                        <a:rPr lang="ru-RU" sz="1600" dirty="0" smtClean="0"/>
                        <a:t>Вступительное слово</a:t>
                      </a:r>
                      <a:endParaRPr lang="ru-RU" sz="1600" dirty="0">
                        <a:latin typeface="Times New Roman" panose="02020603050405020304" pitchFamily="18" charset="0"/>
                        <a:cs typeface="Times New Roman" panose="02020603050405020304" pitchFamily="18" charset="0"/>
                      </a:endParaRPr>
                    </a:p>
                  </a:txBody>
                  <a:tcPr/>
                </a:tc>
                <a:tc>
                  <a:txBody>
                    <a:bodyPr/>
                    <a:lstStyle/>
                    <a:p>
                      <a:r>
                        <a:rPr lang="ru-RU" sz="1600" dirty="0" smtClean="0"/>
                        <a:t>Выступают в роли зрителей</a:t>
                      </a:r>
                      <a:endParaRPr lang="ru-RU" sz="1600" dirty="0">
                        <a:latin typeface="Times New Roman" panose="02020603050405020304" pitchFamily="18" charset="0"/>
                        <a:cs typeface="Times New Roman" panose="02020603050405020304" pitchFamily="18" charset="0"/>
                      </a:endParaRPr>
                    </a:p>
                  </a:txBody>
                  <a:tcPr/>
                </a:tc>
                <a:tc>
                  <a:txBody>
                    <a:bodyPr/>
                    <a:lstStyle/>
                    <a:p>
                      <a:r>
                        <a:rPr lang="ru-RU" sz="1600" dirty="0" smtClean="0"/>
                        <a:t>Показываю театральное представление</a:t>
                      </a:r>
                      <a:endParaRPr lang="ru-RU" sz="1600" dirty="0">
                        <a:latin typeface="Times New Roman" panose="02020603050405020304" pitchFamily="18" charset="0"/>
                        <a:cs typeface="Times New Roman" panose="02020603050405020304" pitchFamily="18" charset="0"/>
                      </a:endParaRPr>
                    </a:p>
                  </a:txBody>
                  <a:tcPr/>
                </a:tc>
                <a:tc>
                  <a:txBody>
                    <a:bodyPr/>
                    <a:lstStyle/>
                    <a:p>
                      <a:r>
                        <a:rPr lang="ru-RU" sz="1600" dirty="0" smtClean="0"/>
                        <a:t>Театр-</a:t>
                      </a:r>
                      <a:r>
                        <a:rPr lang="ru-RU" sz="1600" dirty="0" err="1" smtClean="0"/>
                        <a:t>топотушки</a:t>
                      </a:r>
                      <a:r>
                        <a:rPr lang="ru-RU" sz="1600" dirty="0" smtClean="0"/>
                        <a:t> «Зимовье зверей»</a:t>
                      </a:r>
                      <a:endParaRPr lang="ru-RU" sz="1600" dirty="0" smtClean="0">
                        <a:latin typeface="Times New Roman" panose="02020603050405020304" pitchFamily="18" charset="0"/>
                        <a:cs typeface="Times New Roman" panose="02020603050405020304" pitchFamily="18" charset="0"/>
                      </a:endParaRPr>
                    </a:p>
                  </a:txBody>
                  <a:tcPr/>
                </a:tc>
              </a:tr>
              <a:tr h="1509491">
                <a:tc>
                  <a:txBody>
                    <a:bodyPr/>
                    <a:lstStyle/>
                    <a:p>
                      <a:r>
                        <a:rPr lang="ru-RU" sz="1600" dirty="0" smtClean="0"/>
                        <a:t>18.00</a:t>
                      </a:r>
                      <a:endParaRPr lang="ru-RU" sz="1600" dirty="0">
                        <a:latin typeface="Times New Roman" panose="02020603050405020304" pitchFamily="18" charset="0"/>
                        <a:cs typeface="Times New Roman" panose="02020603050405020304" pitchFamily="18" charset="0"/>
                      </a:endParaRPr>
                    </a:p>
                  </a:txBody>
                  <a:tcPr/>
                </a:tc>
                <a:tc>
                  <a:txBody>
                    <a:bodyPr/>
                    <a:lstStyle/>
                    <a:p>
                      <a:r>
                        <a:rPr lang="ru-RU" sz="1600" dirty="0" smtClean="0"/>
                        <a:t>Представляет родителя для мастер-класса</a:t>
                      </a:r>
                      <a:endParaRPr lang="ru-RU" sz="1600" dirty="0">
                        <a:latin typeface="Times New Roman" panose="02020603050405020304" pitchFamily="18" charset="0"/>
                        <a:cs typeface="Times New Roman" panose="02020603050405020304" pitchFamily="18" charset="0"/>
                      </a:endParaRPr>
                    </a:p>
                  </a:txBody>
                  <a:tcPr/>
                </a:tc>
                <a:tc>
                  <a:txBody>
                    <a:bodyPr/>
                    <a:lstStyle/>
                    <a:p>
                      <a:r>
                        <a:rPr lang="ru-RU" sz="1600" dirty="0" smtClean="0"/>
                        <a:t>Участвуют в мастер-классе совместно с детьми</a:t>
                      </a:r>
                      <a:endParaRPr lang="ru-RU" sz="1600" dirty="0">
                        <a:latin typeface="Times New Roman" panose="02020603050405020304" pitchFamily="18" charset="0"/>
                        <a:cs typeface="Times New Roman" panose="02020603050405020304" pitchFamily="18" charset="0"/>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ru-RU" sz="1600" dirty="0" smtClean="0"/>
                        <a:t>Участвуют в мастер-классе совместно с родителями</a:t>
                      </a:r>
                    </a:p>
                    <a:p>
                      <a:endParaRPr lang="ru-RU" sz="1600" dirty="0">
                        <a:latin typeface="Times New Roman" panose="02020603050405020304" pitchFamily="18" charset="0"/>
                        <a:cs typeface="Times New Roman" panose="02020603050405020304" pitchFamily="18" charset="0"/>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ru-RU" sz="1600" dirty="0" smtClean="0"/>
                        <a:t>Нитки, ножницы,</a:t>
                      </a:r>
                      <a:r>
                        <a:rPr lang="ru-RU" sz="1600" baseline="0" dirty="0" smtClean="0"/>
                        <a:t> картон</a:t>
                      </a:r>
                      <a:endParaRPr lang="ru-RU" sz="1600" dirty="0" smtClean="0">
                        <a:latin typeface="Times New Roman" panose="02020603050405020304" pitchFamily="18" charset="0"/>
                        <a:cs typeface="Times New Roman" panose="02020603050405020304" pitchFamily="18" charset="0"/>
                      </a:endParaRPr>
                    </a:p>
                  </a:txBody>
                  <a:tcPr/>
                </a:tc>
              </a:tr>
              <a:tr h="1509491">
                <a:tc>
                  <a:txBody>
                    <a:bodyPr/>
                    <a:lstStyle/>
                    <a:p>
                      <a:r>
                        <a:rPr lang="ru-RU" sz="1600" dirty="0" smtClean="0"/>
                        <a:t>18.30</a:t>
                      </a:r>
                      <a:endParaRPr lang="ru-RU" sz="1600" dirty="0">
                        <a:latin typeface="Times New Roman" panose="02020603050405020304" pitchFamily="18" charset="0"/>
                        <a:cs typeface="Times New Roman" panose="02020603050405020304" pitchFamily="18" charset="0"/>
                      </a:endParaRPr>
                    </a:p>
                  </a:txBody>
                  <a:tcPr/>
                </a:tc>
                <a:tc>
                  <a:txBody>
                    <a:bodyPr/>
                    <a:lstStyle/>
                    <a:p>
                      <a:r>
                        <a:rPr lang="ru-RU" sz="1600" dirty="0" smtClean="0"/>
                        <a:t>Заключительная речь</a:t>
                      </a:r>
                      <a:endParaRPr lang="ru-RU" sz="1600" dirty="0">
                        <a:latin typeface="Times New Roman" panose="02020603050405020304" pitchFamily="18" charset="0"/>
                        <a:cs typeface="Times New Roman" panose="02020603050405020304" pitchFamily="18" charset="0"/>
                      </a:endParaRPr>
                    </a:p>
                  </a:txBody>
                  <a:tcPr/>
                </a:tc>
                <a:tc>
                  <a:txBody>
                    <a:bodyPr/>
                    <a:lstStyle/>
                    <a:p>
                      <a:r>
                        <a:rPr lang="ru-RU" sz="1600" dirty="0" smtClean="0"/>
                        <a:t>Оформляют</a:t>
                      </a:r>
                      <a:r>
                        <a:rPr lang="ru-RU" sz="1600" baseline="0" dirty="0" smtClean="0"/>
                        <a:t> выставку совместно с детьми</a:t>
                      </a:r>
                      <a:endParaRPr lang="ru-RU" sz="1600" dirty="0">
                        <a:latin typeface="Times New Roman" panose="02020603050405020304" pitchFamily="18" charset="0"/>
                        <a:cs typeface="Times New Roman" panose="02020603050405020304" pitchFamily="18" charset="0"/>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ru-RU" sz="1600" dirty="0" smtClean="0"/>
                        <a:t>Оформляют</a:t>
                      </a:r>
                      <a:r>
                        <a:rPr lang="ru-RU" sz="1600" baseline="0" dirty="0" smtClean="0"/>
                        <a:t> выставку совместно с родителями</a:t>
                      </a:r>
                      <a:endParaRPr lang="ru-RU" sz="1600" dirty="0" smtClean="0"/>
                    </a:p>
                    <a:p>
                      <a:endParaRPr lang="ru-RU" sz="1600" dirty="0">
                        <a:latin typeface="Times New Roman" panose="02020603050405020304" pitchFamily="18" charset="0"/>
                        <a:cs typeface="Times New Roman" panose="02020603050405020304" pitchFamily="18" charset="0"/>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ru-RU" sz="1600" dirty="0" smtClean="0"/>
                        <a:t>Изготовленные куклы</a:t>
                      </a:r>
                      <a:endParaRPr lang="ru-RU" sz="1600" dirty="0" smtClean="0">
                        <a:latin typeface="Times New Roman" panose="02020603050405020304" pitchFamily="18" charset="0"/>
                        <a:cs typeface="Times New Roman" panose="02020603050405020304" pitchFamily="18" charset="0"/>
                      </a:endParaRPr>
                    </a:p>
                  </a:txBody>
                  <a:tcPr/>
                </a:tc>
              </a:tr>
            </a:tbl>
          </a:graphicData>
        </a:graphic>
      </p:graphicFrame>
    </p:spTree>
    <p:extLst>
      <p:ext uri="{BB962C8B-B14F-4D97-AF65-F5344CB8AC3E}">
        <p14:creationId xmlns:p14="http://schemas.microsoft.com/office/powerpoint/2010/main" val="341273054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3" name="Рисунок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067944" y="336566"/>
            <a:ext cx="3744416" cy="2797342"/>
          </a:xfrm>
          <a:prstGeom prst="rect">
            <a:avLst/>
          </a:prstGeom>
          <a:ln>
            <a:noFill/>
          </a:ln>
          <a:effectLst>
            <a:outerShdw blurRad="292100" dist="139700" dir="2700000" algn="tl" rotWithShape="0">
              <a:srgbClr val="333333">
                <a:alpha val="65000"/>
              </a:srgbClr>
            </a:outerShdw>
          </a:effectLst>
        </p:spPr>
      </p:pic>
      <p:pic>
        <p:nvPicPr>
          <p:cNvPr id="6" name="Объект 5"/>
          <p:cNvPicPr>
            <a:picLocks noGrp="1" noChangeAspect="1"/>
          </p:cNvPicPr>
          <p:nvPr>
            <p:ph idx="1"/>
          </p:nvPr>
        </p:nvPicPr>
        <p:blipFill>
          <a:blip r:embed="rId4" cstate="print">
            <a:extLst>
              <a:ext uri="{28A0092B-C50C-407E-A947-70E740481C1C}">
                <a14:useLocalDpi xmlns:a14="http://schemas.microsoft.com/office/drawing/2010/main" val="0"/>
              </a:ext>
            </a:extLst>
          </a:blip>
          <a:stretch>
            <a:fillRect/>
          </a:stretch>
        </p:blipFill>
        <p:spPr>
          <a:xfrm>
            <a:off x="1187624" y="467093"/>
            <a:ext cx="2382626" cy="3002109"/>
          </a:xfrm>
        </p:spPr>
      </p:pic>
      <p:pic>
        <p:nvPicPr>
          <p:cNvPr id="7" name="Рисунок 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647902" y="3796281"/>
            <a:ext cx="2328916" cy="2448272"/>
          </a:xfrm>
          <a:prstGeom prst="rect">
            <a:avLst/>
          </a:prstGeom>
        </p:spPr>
      </p:pic>
      <p:pic>
        <p:nvPicPr>
          <p:cNvPr id="8" name="Рисунок 7"/>
          <p:cNvPicPr>
            <a:picLocks noChangeAspect="1"/>
          </p:cNvPicPr>
          <p:nvPr/>
        </p:nvPicPr>
        <p:blipFill rotWithShape="1">
          <a:blip r:embed="rId6">
            <a:extLst>
              <a:ext uri="{28A0092B-C50C-407E-A947-70E740481C1C}">
                <a14:useLocalDpi xmlns:a14="http://schemas.microsoft.com/office/drawing/2010/main" val="0"/>
              </a:ext>
            </a:extLst>
          </a:blip>
          <a:srcRect r="8561" b="10001"/>
          <a:stretch/>
        </p:blipFill>
        <p:spPr>
          <a:xfrm>
            <a:off x="1217156" y="4003227"/>
            <a:ext cx="5031397" cy="2773211"/>
          </a:xfrm>
          <a:prstGeom prst="rect">
            <a:avLst/>
          </a:prstGeom>
        </p:spPr>
      </p:pic>
    </p:spTree>
    <p:extLst>
      <p:ext uri="{BB962C8B-B14F-4D97-AF65-F5344CB8AC3E}">
        <p14:creationId xmlns:p14="http://schemas.microsoft.com/office/powerpoint/2010/main" val="150076737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Объект 1"/>
          <p:cNvSpPr>
            <a:spLocks noGrp="1"/>
          </p:cNvSpPr>
          <p:nvPr>
            <p:ph idx="1"/>
          </p:nvPr>
        </p:nvSpPr>
        <p:spPr>
          <a:xfrm>
            <a:off x="1259632" y="188640"/>
            <a:ext cx="7581528" cy="5835352"/>
          </a:xfrm>
        </p:spPr>
        <p:txBody>
          <a:bodyPr>
            <a:normAutofit fontScale="25000" lnSpcReduction="20000"/>
          </a:bodyPr>
          <a:lstStyle/>
          <a:p>
            <a:pPr marL="0" indent="0" algn="r">
              <a:buNone/>
            </a:pPr>
            <a:r>
              <a:rPr lang="ru-RU" sz="5600" dirty="0" smtClean="0">
                <a:solidFill>
                  <a:schemeClr val="accent2">
                    <a:lumMod val="50000"/>
                  </a:schemeClr>
                </a:solidFill>
                <a:latin typeface="Times New Roman" panose="02020603050405020304" pitchFamily="18" charset="0"/>
                <a:cs typeface="Times New Roman" panose="02020603050405020304" pitchFamily="18" charset="0"/>
              </a:rPr>
              <a:t>Приложение</a:t>
            </a:r>
          </a:p>
          <a:p>
            <a:pPr marL="0" indent="0" algn="ctr">
              <a:buNone/>
            </a:pPr>
            <a:endParaRPr lang="ru-RU" sz="5600" u="sng" dirty="0" smtClean="0">
              <a:solidFill>
                <a:schemeClr val="accent2">
                  <a:lumMod val="50000"/>
                </a:schemeClr>
              </a:solidFill>
              <a:latin typeface="Times New Roman" panose="02020603050405020304" pitchFamily="18" charset="0"/>
              <a:cs typeface="Times New Roman" panose="02020603050405020304" pitchFamily="18" charset="0"/>
            </a:endParaRPr>
          </a:p>
          <a:p>
            <a:pPr marL="0" indent="0" algn="ctr">
              <a:buNone/>
            </a:pPr>
            <a:r>
              <a:rPr lang="ru-RU" sz="5600" u="sng" dirty="0" smtClean="0">
                <a:solidFill>
                  <a:schemeClr val="accent2">
                    <a:lumMod val="50000"/>
                  </a:schemeClr>
                </a:solidFill>
                <a:latin typeface="Times New Roman" panose="02020603050405020304" pitchFamily="18" charset="0"/>
                <a:cs typeface="Times New Roman" panose="02020603050405020304" pitchFamily="18" charset="0"/>
              </a:rPr>
              <a:t>История появления куклы-</a:t>
            </a:r>
            <a:r>
              <a:rPr lang="ru-RU" sz="5600" u="sng" dirty="0" err="1" smtClean="0">
                <a:solidFill>
                  <a:schemeClr val="accent2">
                    <a:lumMod val="50000"/>
                  </a:schemeClr>
                </a:solidFill>
                <a:latin typeface="Times New Roman" panose="02020603050405020304" pitchFamily="18" charset="0"/>
                <a:cs typeface="Times New Roman" panose="02020603050405020304" pitchFamily="18" charset="0"/>
              </a:rPr>
              <a:t>мотанки</a:t>
            </a:r>
            <a:r>
              <a:rPr lang="ru-RU" sz="5600" u="sng" dirty="0" smtClean="0">
                <a:solidFill>
                  <a:schemeClr val="accent2">
                    <a:lumMod val="50000"/>
                  </a:schemeClr>
                </a:solidFill>
                <a:latin typeface="Times New Roman" panose="02020603050405020304" pitchFamily="18" charset="0"/>
                <a:cs typeface="Times New Roman" panose="02020603050405020304" pitchFamily="18" charset="0"/>
              </a:rPr>
              <a:t> на Руси</a:t>
            </a:r>
          </a:p>
          <a:p>
            <a:pPr marL="0" indent="0" algn="ctr">
              <a:buNone/>
            </a:pPr>
            <a:endParaRPr lang="ru-RU" sz="5600" u="sng" dirty="0" smtClean="0">
              <a:solidFill>
                <a:schemeClr val="accent2">
                  <a:lumMod val="50000"/>
                </a:schemeClr>
              </a:solidFill>
              <a:latin typeface="Times New Roman" panose="02020603050405020304" pitchFamily="18" charset="0"/>
              <a:cs typeface="Times New Roman" panose="02020603050405020304" pitchFamily="18" charset="0"/>
            </a:endParaRPr>
          </a:p>
          <a:p>
            <a:pPr marL="0" indent="0" algn="just">
              <a:buNone/>
            </a:pPr>
            <a:r>
              <a:rPr lang="ru-RU" sz="5600" dirty="0" smtClean="0">
                <a:solidFill>
                  <a:schemeClr val="accent2">
                    <a:lumMod val="50000"/>
                  </a:schemeClr>
                </a:solidFill>
                <a:latin typeface="Times New Roman" panose="02020603050405020304" pitchFamily="18" charset="0"/>
                <a:cs typeface="Times New Roman" panose="02020603050405020304" pitchFamily="18" charset="0"/>
              </a:rPr>
              <a:t>     С </a:t>
            </a:r>
            <a:r>
              <a:rPr lang="ru-RU" sz="5600" dirty="0">
                <a:solidFill>
                  <a:schemeClr val="accent2">
                    <a:lumMod val="50000"/>
                  </a:schemeClr>
                </a:solidFill>
                <a:latin typeface="Times New Roman" panose="02020603050405020304" pitchFamily="18" charset="0"/>
                <a:cs typeface="Times New Roman" panose="02020603050405020304" pitchFamily="18" charset="0"/>
              </a:rPr>
              <a:t>давних времен тряпичная кукла была традиционной игрушкой русского народа. Игра в куклы поощрялась взрослыми, т.к. играя в них, ребенок учился вести хозяйство, обретал образ семьи. Кукла была не просто игрушкой, а символом продолжения рода, залогом семейного счастья</a:t>
            </a:r>
            <a:r>
              <a:rPr lang="ru-RU" sz="5600" dirty="0" smtClean="0">
                <a:solidFill>
                  <a:schemeClr val="accent2">
                    <a:lumMod val="50000"/>
                  </a:schemeClr>
                </a:solidFill>
                <a:latin typeface="Times New Roman" panose="02020603050405020304" pitchFamily="18" charset="0"/>
                <a:cs typeface="Times New Roman" panose="02020603050405020304" pitchFamily="18" charset="0"/>
              </a:rPr>
              <a:t>.</a:t>
            </a:r>
            <a:endParaRPr lang="ru-RU" sz="5600" dirty="0">
              <a:solidFill>
                <a:schemeClr val="accent2">
                  <a:lumMod val="50000"/>
                </a:schemeClr>
              </a:solidFill>
              <a:latin typeface="Times New Roman" panose="02020603050405020304" pitchFamily="18" charset="0"/>
              <a:cs typeface="Times New Roman" panose="02020603050405020304" pitchFamily="18" charset="0"/>
            </a:endParaRPr>
          </a:p>
          <a:p>
            <a:pPr marL="0" indent="0" algn="just">
              <a:buNone/>
            </a:pPr>
            <a:r>
              <a:rPr lang="ru-RU" sz="5600" dirty="0" smtClean="0">
                <a:solidFill>
                  <a:schemeClr val="accent2">
                    <a:lumMod val="50000"/>
                  </a:schemeClr>
                </a:solidFill>
                <a:latin typeface="Times New Roman" panose="02020603050405020304" pitchFamily="18" charset="0"/>
                <a:cs typeface="Times New Roman" panose="02020603050405020304" pitchFamily="18" charset="0"/>
              </a:rPr>
              <a:t>   Она </a:t>
            </a:r>
            <a:r>
              <a:rPr lang="ru-RU" sz="5600" dirty="0">
                <a:solidFill>
                  <a:schemeClr val="accent2">
                    <a:lumMod val="50000"/>
                  </a:schemeClr>
                </a:solidFill>
                <a:latin typeface="Times New Roman" panose="02020603050405020304" pitchFamily="18" charset="0"/>
                <a:cs typeface="Times New Roman" panose="02020603050405020304" pitchFamily="18" charset="0"/>
              </a:rPr>
              <a:t>сопровождала человека с рождения до смерти и была непременным атрибутом любых праздников. Сейчас известно 90 видов кукол</a:t>
            </a:r>
            <a:r>
              <a:rPr lang="ru-RU" sz="5600" dirty="0" smtClean="0">
                <a:solidFill>
                  <a:schemeClr val="accent2">
                    <a:lumMod val="50000"/>
                  </a:schemeClr>
                </a:solidFill>
                <a:latin typeface="Times New Roman" panose="02020603050405020304" pitchFamily="18" charset="0"/>
                <a:cs typeface="Times New Roman" panose="02020603050405020304" pitchFamily="18" charset="0"/>
              </a:rPr>
              <a:t>.</a:t>
            </a:r>
            <a:endParaRPr lang="ru-RU" sz="5600" dirty="0">
              <a:solidFill>
                <a:schemeClr val="accent2">
                  <a:lumMod val="50000"/>
                </a:schemeClr>
              </a:solidFill>
              <a:latin typeface="Times New Roman" panose="02020603050405020304" pitchFamily="18" charset="0"/>
              <a:cs typeface="Times New Roman" panose="02020603050405020304" pitchFamily="18" charset="0"/>
            </a:endParaRPr>
          </a:p>
          <a:p>
            <a:pPr marL="0" indent="0" algn="just">
              <a:buNone/>
            </a:pPr>
            <a:r>
              <a:rPr lang="ru-RU" sz="5600" dirty="0" smtClean="0">
                <a:solidFill>
                  <a:schemeClr val="accent2">
                    <a:lumMod val="50000"/>
                  </a:schemeClr>
                </a:solidFill>
                <a:latin typeface="Times New Roman" panose="02020603050405020304" pitchFamily="18" charset="0"/>
                <a:cs typeface="Times New Roman" panose="02020603050405020304" pitchFamily="18" charset="0"/>
              </a:rPr>
              <a:t>   Народная </a:t>
            </a:r>
            <a:r>
              <a:rPr lang="ru-RU" sz="5600" dirty="0">
                <a:solidFill>
                  <a:schemeClr val="accent2">
                    <a:lumMod val="50000"/>
                  </a:schemeClr>
                </a:solidFill>
                <a:latin typeface="Times New Roman" panose="02020603050405020304" pitchFamily="18" charset="0"/>
                <a:cs typeface="Times New Roman" panose="02020603050405020304" pitchFamily="18" charset="0"/>
              </a:rPr>
              <a:t>тряпичная кукла была не просто игрушкой, она несла в себе определённую функцию: считалось, что такая кукла охраняет детский сон и оберегает ребёнка от злых сил. </a:t>
            </a:r>
            <a:r>
              <a:rPr lang="ru-RU" sz="5600" dirty="0" smtClean="0">
                <a:solidFill>
                  <a:schemeClr val="accent2">
                    <a:lumMod val="50000"/>
                  </a:schemeClr>
                </a:solidFill>
                <a:latin typeface="Times New Roman" panose="02020603050405020304" pitchFamily="18" charset="0"/>
                <a:cs typeface="Times New Roman" panose="02020603050405020304" pitchFamily="18" charset="0"/>
              </a:rPr>
              <a:t>По </a:t>
            </a:r>
            <a:r>
              <a:rPr lang="ru-RU" sz="5600" dirty="0">
                <a:solidFill>
                  <a:schemeClr val="accent2">
                    <a:lumMod val="50000"/>
                  </a:schemeClr>
                </a:solidFill>
                <a:latin typeface="Times New Roman" panose="02020603050405020304" pitchFamily="18" charset="0"/>
                <a:cs typeface="Times New Roman" panose="02020603050405020304" pitchFamily="18" charset="0"/>
              </a:rPr>
              <a:t>старинным поверьям, в кукле без лица (т.е. без души) не может поселиться нечистая. Во -первых, игрушка не была стандартна даже в пределах одной улицы. В каждой семье её делали по-своему. Куклы Ивановых отличались от кукол Петровых. Они несли отпечаток душевной среды этих семей, их понимания мира. Во-вторых, в игрушки, которые создавали для своих детей отцы и матери, бабушки и дедушки, они вкладывали свою любовь и мудрость. Дети чувствовали это и относились к своим куклам и игрушкам бережно. </a:t>
            </a:r>
          </a:p>
          <a:p>
            <a:pPr marL="0" indent="0" algn="just">
              <a:buNone/>
            </a:pPr>
            <a:r>
              <a:rPr lang="ru-RU" sz="5600" dirty="0" smtClean="0">
                <a:solidFill>
                  <a:schemeClr val="accent2">
                    <a:lumMod val="50000"/>
                  </a:schemeClr>
                </a:solidFill>
                <a:latin typeface="Times New Roman" panose="02020603050405020304" pitchFamily="18" charset="0"/>
                <a:cs typeface="Times New Roman" panose="02020603050405020304" pitchFamily="18" charset="0"/>
              </a:rPr>
              <a:t>  Большинство </a:t>
            </a:r>
            <a:r>
              <a:rPr lang="ru-RU" sz="5600" dirty="0">
                <a:solidFill>
                  <a:schemeClr val="accent2">
                    <a:lumMod val="50000"/>
                  </a:schemeClr>
                </a:solidFill>
                <a:latin typeface="Times New Roman" panose="02020603050405020304" pitchFamily="18" charset="0"/>
                <a:cs typeface="Times New Roman" panose="02020603050405020304" pitchFamily="18" charset="0"/>
              </a:rPr>
              <a:t>кукол на Руси были оберегами. Куклы – обереги на Руси ведут свою историю с древних языческих времен. Они выполняются из природных материалов, которые приносятся из леса: дерево, лоза, трава, </a:t>
            </a:r>
            <a:r>
              <a:rPr lang="ru-RU" sz="5600" dirty="0" smtClean="0">
                <a:solidFill>
                  <a:schemeClr val="accent2">
                    <a:lumMod val="50000"/>
                  </a:schemeClr>
                </a:solidFill>
                <a:latin typeface="Times New Roman" panose="02020603050405020304" pitchFamily="18" charset="0"/>
                <a:cs typeface="Times New Roman" panose="02020603050405020304" pitchFamily="18" charset="0"/>
              </a:rPr>
              <a:t>солома. </a:t>
            </a:r>
            <a:r>
              <a:rPr lang="ru-RU" sz="5600" dirty="0">
                <a:solidFill>
                  <a:schemeClr val="accent2">
                    <a:lumMod val="50000"/>
                  </a:schemeClr>
                </a:solidFill>
                <a:latin typeface="Times New Roman" panose="02020603050405020304" pitchFamily="18" charset="0"/>
                <a:cs typeface="Times New Roman" panose="02020603050405020304" pitchFamily="18" charset="0"/>
              </a:rPr>
              <a:t>Главная черта российских народных куколок – чистый лик, без носа, рта и глаз. Потому что по старинным поверьям считалось, что "если не нарисуешь лицо, то не вселится нечистая сила и не принесет ни ребенку, ни взрослому человеку вреда". </a:t>
            </a:r>
          </a:p>
          <a:p>
            <a:pPr marL="0" indent="0" algn="just">
              <a:buNone/>
            </a:pPr>
            <a:r>
              <a:rPr lang="ru-RU" sz="5600" dirty="0" smtClean="0">
                <a:solidFill>
                  <a:schemeClr val="accent2">
                    <a:lumMod val="50000"/>
                  </a:schemeClr>
                </a:solidFill>
                <a:latin typeface="Times New Roman" panose="02020603050405020304" pitchFamily="18" charset="0"/>
                <a:cs typeface="Times New Roman" panose="02020603050405020304" pitchFamily="18" charset="0"/>
              </a:rPr>
              <a:t>  Наши предки жили </a:t>
            </a:r>
            <a:r>
              <a:rPr lang="ru-RU" sz="5600" dirty="0">
                <a:solidFill>
                  <a:schemeClr val="accent2">
                    <a:lumMod val="50000"/>
                  </a:schemeClr>
                </a:solidFill>
                <a:latin typeface="Times New Roman" panose="02020603050405020304" pitchFamily="18" charset="0"/>
                <a:cs typeface="Times New Roman" panose="02020603050405020304" pitchFamily="18" charset="0"/>
              </a:rPr>
              <a:t>довольно весело - тот круг жизни, который свершается в течение года, сопровождался некими действиями, обрядами и праздниками (некоторые из них сохранились по сей день), и в них всегда одна из ведущих ролей отводилась кукле</a:t>
            </a:r>
            <a:r>
              <a:rPr lang="ru-RU" sz="5600" dirty="0" smtClean="0">
                <a:solidFill>
                  <a:schemeClr val="accent2">
                    <a:lumMod val="50000"/>
                  </a:schemeClr>
                </a:solidFill>
                <a:latin typeface="Times New Roman" panose="02020603050405020304" pitchFamily="18" charset="0"/>
                <a:cs typeface="Times New Roman" panose="02020603050405020304" pitchFamily="18" charset="0"/>
              </a:rPr>
              <a:t>.</a:t>
            </a:r>
            <a:endParaRPr lang="ru-RU" sz="5600" dirty="0">
              <a:solidFill>
                <a:schemeClr val="accent2">
                  <a:lumMod val="50000"/>
                </a:schemeClr>
              </a:solidFill>
              <a:latin typeface="Times New Roman" panose="02020603050405020304" pitchFamily="18" charset="0"/>
              <a:cs typeface="Times New Roman" panose="02020603050405020304" pitchFamily="18" charset="0"/>
            </a:endParaRPr>
          </a:p>
          <a:p>
            <a:pPr marL="0" indent="0" algn="just">
              <a:buNone/>
            </a:pPr>
            <a:r>
              <a:rPr lang="ru-RU" sz="5600" dirty="0" smtClean="0">
                <a:solidFill>
                  <a:schemeClr val="accent2">
                    <a:lumMod val="50000"/>
                  </a:schemeClr>
                </a:solidFill>
                <a:latin typeface="Times New Roman" panose="02020603050405020304" pitchFamily="18" charset="0"/>
                <a:cs typeface="Times New Roman" panose="02020603050405020304" pitchFamily="18" charset="0"/>
              </a:rPr>
              <a:t>  Куклы </a:t>
            </a:r>
            <a:r>
              <a:rPr lang="ru-RU" sz="5600" dirty="0">
                <a:solidFill>
                  <a:schemeClr val="accent2">
                    <a:lumMod val="50000"/>
                  </a:schemeClr>
                </a:solidFill>
                <a:latin typeface="Times New Roman" panose="02020603050405020304" pitchFamily="18" charset="0"/>
                <a:cs typeface="Times New Roman" panose="02020603050405020304" pitchFamily="18" charset="0"/>
              </a:rPr>
              <a:t>были не только девчачьей забавой. Играли до 7-8 лет все дети, пока они ходили в рубахах. Но лишь мальчики начинали носить порты, а девочки юбку, их игровые роли и сами игры строго разделялись</a:t>
            </a:r>
            <a:r>
              <a:rPr lang="ru-RU" sz="5600" dirty="0" smtClean="0">
                <a:solidFill>
                  <a:schemeClr val="accent2">
                    <a:lumMod val="50000"/>
                  </a:schemeClr>
                </a:solidFill>
                <a:latin typeface="Times New Roman" panose="02020603050405020304" pitchFamily="18" charset="0"/>
                <a:cs typeface="Times New Roman" panose="02020603050405020304" pitchFamily="18" charset="0"/>
              </a:rPr>
              <a:t>.</a:t>
            </a:r>
            <a:endParaRPr lang="ru-RU" sz="5600" dirty="0">
              <a:solidFill>
                <a:schemeClr val="accent2">
                  <a:lumMod val="50000"/>
                </a:schemeClr>
              </a:solidFill>
              <a:latin typeface="Times New Roman" panose="02020603050405020304" pitchFamily="18" charset="0"/>
              <a:cs typeface="Times New Roman" panose="02020603050405020304" pitchFamily="18" charset="0"/>
            </a:endParaRPr>
          </a:p>
          <a:p>
            <a:pPr marL="0" indent="0" algn="just">
              <a:buNone/>
            </a:pPr>
            <a:r>
              <a:rPr lang="ru-RU" sz="5600" dirty="0" smtClean="0">
                <a:solidFill>
                  <a:schemeClr val="accent2">
                    <a:lumMod val="50000"/>
                  </a:schemeClr>
                </a:solidFill>
                <a:latin typeface="Times New Roman" panose="02020603050405020304" pitchFamily="18" charset="0"/>
                <a:cs typeface="Times New Roman" panose="02020603050405020304" pitchFamily="18" charset="0"/>
              </a:rPr>
              <a:t>  Пока </a:t>
            </a:r>
            <a:r>
              <a:rPr lang="ru-RU" sz="5600" dirty="0">
                <a:solidFill>
                  <a:schemeClr val="accent2">
                    <a:lumMod val="50000"/>
                  </a:schemeClr>
                </a:solidFill>
                <a:latin typeface="Times New Roman" panose="02020603050405020304" pitchFamily="18" charset="0"/>
                <a:cs typeface="Times New Roman" panose="02020603050405020304" pitchFamily="18" charset="0"/>
              </a:rPr>
              <a:t>дети были маленькими, кукол им шили матери, бабушки, старшие </a:t>
            </a:r>
            <a:r>
              <a:rPr lang="ru-RU" sz="5600" dirty="0" err="1" smtClean="0">
                <a:solidFill>
                  <a:schemeClr val="accent2">
                    <a:lumMod val="50000"/>
                  </a:schemeClr>
                </a:solidFill>
                <a:latin typeface="Times New Roman" panose="02020603050405020304" pitchFamily="18" charset="0"/>
                <a:cs typeface="Times New Roman" panose="02020603050405020304" pitchFamily="18" charset="0"/>
              </a:rPr>
              <a:t>сестры.С</a:t>
            </a:r>
            <a:r>
              <a:rPr lang="ru-RU" sz="5600" dirty="0" smtClean="0">
                <a:solidFill>
                  <a:schemeClr val="accent2">
                    <a:lumMod val="50000"/>
                  </a:schemeClr>
                </a:solidFill>
                <a:latin typeface="Times New Roman" panose="02020603050405020304" pitchFamily="18" charset="0"/>
                <a:cs typeface="Times New Roman" panose="02020603050405020304" pitchFamily="18" charset="0"/>
              </a:rPr>
              <a:t> </a:t>
            </a:r>
            <a:r>
              <a:rPr lang="ru-RU" sz="5600" dirty="0">
                <a:solidFill>
                  <a:schemeClr val="accent2">
                    <a:lumMod val="50000"/>
                  </a:schemeClr>
                </a:solidFill>
                <a:latin typeface="Times New Roman" panose="02020603050405020304" pitchFamily="18" charset="0"/>
                <a:cs typeface="Times New Roman" panose="02020603050405020304" pitchFamily="18" charset="0"/>
              </a:rPr>
              <a:t>пяти лет такую </a:t>
            </a:r>
            <a:r>
              <a:rPr lang="ru-RU" sz="5600" dirty="0" err="1">
                <a:solidFill>
                  <a:schemeClr val="accent2">
                    <a:lumMod val="50000"/>
                  </a:schemeClr>
                </a:solidFill>
                <a:latin typeface="Times New Roman" panose="02020603050405020304" pitchFamily="18" charset="0"/>
                <a:cs typeface="Times New Roman" panose="02020603050405020304" pitchFamily="18" charset="0"/>
              </a:rPr>
              <a:t>потешку</a:t>
            </a:r>
            <a:r>
              <a:rPr lang="ru-RU" sz="5600" dirty="0">
                <a:solidFill>
                  <a:schemeClr val="accent2">
                    <a:lumMod val="50000"/>
                  </a:schemeClr>
                </a:solidFill>
                <a:latin typeface="Times New Roman" panose="02020603050405020304" pitchFamily="18" charset="0"/>
                <a:cs typeface="Times New Roman" panose="02020603050405020304" pitchFamily="18" charset="0"/>
              </a:rPr>
              <a:t> уже могла делать любая девочка.</a:t>
            </a:r>
          </a:p>
          <a:p>
            <a:pPr marL="0" indent="0" algn="just">
              <a:buNone/>
            </a:pPr>
            <a:r>
              <a:rPr lang="ru-RU" sz="5600" dirty="0">
                <a:solidFill>
                  <a:schemeClr val="accent2">
                    <a:lumMod val="50000"/>
                  </a:schemeClr>
                </a:solidFill>
                <a:latin typeface="Times New Roman" panose="02020603050405020304" pitchFamily="18" charset="0"/>
                <a:cs typeface="Times New Roman" panose="02020603050405020304" pitchFamily="18" charset="0"/>
              </a:rPr>
              <a:t> </a:t>
            </a:r>
            <a:r>
              <a:rPr lang="ru-RU" sz="5600" dirty="0" smtClean="0">
                <a:solidFill>
                  <a:schemeClr val="accent2">
                    <a:lumMod val="50000"/>
                  </a:schemeClr>
                </a:solidFill>
                <a:latin typeface="Times New Roman" panose="02020603050405020304" pitchFamily="18" charset="0"/>
                <a:cs typeface="Times New Roman" panose="02020603050405020304" pitchFamily="18" charset="0"/>
              </a:rPr>
              <a:t> Кукла рассматривалась как эталон рукоделия, часто на посиделки вместе с прялкой девочки-подростки брали повозку с куклами. По ним судили о мастерстве и вкусе их владелицы. В кукольных играх дети непроизвольно учились шить, вышивать, прясть, постигали традиционное искусство одевания.</a:t>
            </a:r>
          </a:p>
          <a:p>
            <a:pPr marL="0" indent="0" algn="just">
              <a:buNone/>
            </a:pPr>
            <a:endParaRPr lang="ru-RU" sz="6400" u="sng" dirty="0">
              <a:solidFill>
                <a:schemeClr val="bg1"/>
              </a:solidFill>
              <a:latin typeface="Times New Roman" panose="02020603050405020304" pitchFamily="18" charset="0"/>
              <a:cs typeface="Times New Roman" panose="02020603050405020304" pitchFamily="18" charset="0"/>
            </a:endParaRPr>
          </a:p>
          <a:p>
            <a:pPr marL="0" indent="0" algn="just">
              <a:buNone/>
            </a:pPr>
            <a:endParaRPr lang="ru-RU" sz="6400" u="sng" dirty="0">
              <a:solidFill>
                <a:schemeClr val="bg1"/>
              </a:solidFill>
              <a:latin typeface="Times New Roman" panose="02020603050405020304" pitchFamily="18" charset="0"/>
              <a:cs typeface="Times New Roman" panose="02020603050405020304" pitchFamily="18" charset="0"/>
            </a:endParaRPr>
          </a:p>
          <a:p>
            <a:pPr marL="0" indent="0" algn="just">
              <a:buNone/>
            </a:pPr>
            <a:endParaRPr lang="ru-RU" sz="6400" u="sng" dirty="0">
              <a:solidFill>
                <a:schemeClr val="bg1"/>
              </a:solidFill>
              <a:latin typeface="Times New Roman" panose="02020603050405020304" pitchFamily="18" charset="0"/>
              <a:cs typeface="Times New Roman" panose="02020603050405020304" pitchFamily="18" charset="0"/>
            </a:endParaRPr>
          </a:p>
          <a:p>
            <a:pPr marL="0" indent="0" algn="just">
              <a:buNone/>
            </a:pPr>
            <a:endParaRPr lang="ru-RU" sz="6400" u="sng" dirty="0">
              <a:solidFill>
                <a:schemeClr val="bg1"/>
              </a:solidFill>
              <a:latin typeface="Times New Roman" panose="02020603050405020304" pitchFamily="18" charset="0"/>
              <a:cs typeface="Times New Roman" panose="02020603050405020304" pitchFamily="18" charset="0"/>
            </a:endParaRPr>
          </a:p>
          <a:p>
            <a:pPr marL="0" indent="0" algn="just">
              <a:buNone/>
            </a:pPr>
            <a:endParaRPr lang="ru-RU" sz="6400" u="sng" dirty="0">
              <a:solidFill>
                <a:schemeClr val="bg1"/>
              </a:solidFill>
              <a:latin typeface="Times New Roman" panose="02020603050405020304" pitchFamily="18" charset="0"/>
              <a:cs typeface="Times New Roman" panose="02020603050405020304" pitchFamily="18" charset="0"/>
            </a:endParaRPr>
          </a:p>
          <a:p>
            <a:pPr marL="0" indent="0" algn="just">
              <a:buNone/>
            </a:pPr>
            <a:r>
              <a:rPr lang="ru-RU" sz="6400" u="sng" dirty="0">
                <a:solidFill>
                  <a:schemeClr val="bg1"/>
                </a:solidFill>
                <a:latin typeface="Times New Roman" panose="02020603050405020304" pitchFamily="18" charset="0"/>
                <a:cs typeface="Times New Roman" panose="02020603050405020304" pitchFamily="18" charset="0"/>
              </a:rPr>
              <a:t> </a:t>
            </a:r>
          </a:p>
          <a:p>
            <a:pPr marL="0" indent="0" algn="just">
              <a:buNone/>
            </a:pPr>
            <a:endParaRPr lang="ru-RU" sz="2400" u="sng" dirty="0">
              <a:solidFill>
                <a:schemeClr val="bg1"/>
              </a:solidFill>
              <a:latin typeface="Times New Roman" panose="02020603050405020304" pitchFamily="18" charset="0"/>
              <a:cs typeface="Times New Roman" panose="02020603050405020304" pitchFamily="18" charset="0"/>
            </a:endParaRPr>
          </a:p>
          <a:p>
            <a:pPr marL="0" indent="0" algn="just">
              <a:buNone/>
            </a:pPr>
            <a:endParaRPr lang="ru-RU" sz="2400" dirty="0">
              <a:solidFill>
                <a:schemeClr val="bg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81674278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Рисунок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Объект 1"/>
          <p:cNvSpPr>
            <a:spLocks noGrp="1"/>
          </p:cNvSpPr>
          <p:nvPr>
            <p:ph idx="1"/>
          </p:nvPr>
        </p:nvSpPr>
        <p:spPr>
          <a:xfrm>
            <a:off x="1259632" y="116632"/>
            <a:ext cx="7200800" cy="4608512"/>
          </a:xfrm>
        </p:spPr>
        <p:txBody>
          <a:bodyPr>
            <a:noAutofit/>
          </a:bodyPr>
          <a:lstStyle/>
          <a:p>
            <a:pPr marL="0" indent="0" algn="just">
              <a:buNone/>
            </a:pPr>
            <a:r>
              <a:rPr lang="ru-RU" sz="1400" dirty="0" smtClean="0">
                <a:solidFill>
                  <a:schemeClr val="accent2">
                    <a:lumMod val="50000"/>
                  </a:schemeClr>
                </a:solidFill>
                <a:latin typeface="Times New Roman" panose="02020603050405020304" pitchFamily="18" charset="0"/>
                <a:cs typeface="Times New Roman" panose="02020603050405020304" pitchFamily="18" charset="0"/>
              </a:rPr>
              <a:t>Игрушки </a:t>
            </a:r>
            <a:r>
              <a:rPr lang="ru-RU" sz="1400" dirty="0">
                <a:solidFill>
                  <a:schemeClr val="accent2">
                    <a:lumMod val="50000"/>
                  </a:schemeClr>
                </a:solidFill>
                <a:latin typeface="Times New Roman" panose="02020603050405020304" pitchFamily="18" charset="0"/>
                <a:cs typeface="Times New Roman" panose="02020603050405020304" pitchFamily="18" charset="0"/>
              </a:rPr>
              <a:t>никогда не оставляли на улице, не разбрасывали по избе, а берегли в корзинах, коробах, запирали в ларчики. Брали на жатву и на посиделки. Кукол разрешалось брать в гости, их клали в приданое. Позволяли играть "молодухе", пришедшей в дом жениха после свадьбы, ведь замуж выдавали с 14 лет. Она прятала их на чердаке и тайком играла с ними. Старшим в доме был свекор, и он строго приказывал бабам не смеяться над молодой. Потом эти куклы переходили к детям</a:t>
            </a:r>
            <a:r>
              <a:rPr lang="ru-RU" sz="1400" dirty="0" smtClean="0">
                <a:solidFill>
                  <a:schemeClr val="accent2">
                    <a:lumMod val="50000"/>
                  </a:schemeClr>
                </a:solidFill>
                <a:latin typeface="Times New Roman" panose="02020603050405020304" pitchFamily="18" charset="0"/>
                <a:cs typeface="Times New Roman" panose="02020603050405020304" pitchFamily="18" charset="0"/>
              </a:rPr>
              <a:t>.</a:t>
            </a:r>
            <a:endParaRPr lang="ru-RU" sz="1400" dirty="0">
              <a:solidFill>
                <a:schemeClr val="accent2">
                  <a:lumMod val="50000"/>
                </a:schemeClr>
              </a:solidFill>
              <a:latin typeface="Times New Roman" panose="02020603050405020304" pitchFamily="18" charset="0"/>
              <a:cs typeface="Times New Roman" panose="02020603050405020304" pitchFamily="18" charset="0"/>
            </a:endParaRPr>
          </a:p>
          <a:p>
            <a:pPr marL="0" indent="0" algn="ctr">
              <a:buNone/>
            </a:pPr>
            <a:r>
              <a:rPr lang="ru-RU" sz="1400" u="sng" dirty="0" smtClean="0">
                <a:solidFill>
                  <a:schemeClr val="accent2">
                    <a:lumMod val="50000"/>
                  </a:schemeClr>
                </a:solidFill>
                <a:latin typeface="Times New Roman" panose="02020603050405020304" pitchFamily="18" charset="0"/>
                <a:cs typeface="Times New Roman" panose="02020603050405020304" pitchFamily="18" charset="0"/>
              </a:rPr>
              <a:t>Виды кукол</a:t>
            </a:r>
          </a:p>
          <a:p>
            <a:pPr marL="0" indent="0">
              <a:buNone/>
            </a:pPr>
            <a:r>
              <a:rPr lang="ru-RU" sz="1400" dirty="0" smtClean="0">
                <a:solidFill>
                  <a:schemeClr val="accent2">
                    <a:lumMod val="50000"/>
                  </a:schemeClr>
                </a:solidFill>
                <a:latin typeface="Times New Roman" panose="02020603050405020304" pitchFamily="18" charset="0"/>
                <a:cs typeface="Times New Roman" panose="02020603050405020304" pitchFamily="18" charset="0"/>
              </a:rPr>
              <a:t>Куклы </a:t>
            </a:r>
            <a:r>
              <a:rPr lang="ru-RU" sz="1400" dirty="0">
                <a:solidFill>
                  <a:schemeClr val="accent2">
                    <a:lumMod val="50000"/>
                  </a:schemeClr>
                </a:solidFill>
                <a:latin typeface="Times New Roman" panose="02020603050405020304" pitchFamily="18" charset="0"/>
                <a:cs typeface="Times New Roman" panose="02020603050405020304" pitchFamily="18" charset="0"/>
              </a:rPr>
              <a:t>были и есть незаменимыми помощниками в </a:t>
            </a:r>
            <a:r>
              <a:rPr lang="ru-RU" sz="1400" dirty="0" smtClean="0">
                <a:solidFill>
                  <a:schemeClr val="accent2">
                    <a:lumMod val="50000"/>
                  </a:schemeClr>
                </a:solidFill>
                <a:latin typeface="Times New Roman" panose="02020603050405020304" pitchFamily="18" charset="0"/>
                <a:cs typeface="Times New Roman" panose="02020603050405020304" pitchFamily="18" charset="0"/>
              </a:rPr>
              <a:t>повседневной </a:t>
            </a:r>
            <a:r>
              <a:rPr lang="ru-RU" sz="1400" dirty="0">
                <a:solidFill>
                  <a:schemeClr val="accent2">
                    <a:lumMod val="50000"/>
                  </a:schemeClr>
                </a:solidFill>
                <a:latin typeface="Times New Roman" panose="02020603050405020304" pitchFamily="18" charset="0"/>
                <a:cs typeface="Times New Roman" panose="02020603050405020304" pitchFamily="18" charset="0"/>
              </a:rPr>
              <a:t>жизни. Их изготавливали с разной целью. В связи с этим можно выделить несколько видов </a:t>
            </a:r>
            <a:r>
              <a:rPr lang="ru-RU" sz="1400" dirty="0" smtClean="0">
                <a:solidFill>
                  <a:schemeClr val="accent2">
                    <a:lumMod val="50000"/>
                  </a:schemeClr>
                </a:solidFill>
                <a:latin typeface="Times New Roman" panose="02020603050405020304" pitchFamily="18" charset="0"/>
                <a:cs typeface="Times New Roman" panose="02020603050405020304" pitchFamily="18" charset="0"/>
              </a:rPr>
              <a:t>кукол</a:t>
            </a:r>
            <a:r>
              <a:rPr lang="ru-RU" sz="1400" dirty="0">
                <a:solidFill>
                  <a:schemeClr val="accent2">
                    <a:lumMod val="50000"/>
                  </a:schemeClr>
                </a:solidFill>
                <a:latin typeface="Times New Roman" panose="02020603050405020304" pitchFamily="18" charset="0"/>
                <a:cs typeface="Times New Roman" panose="02020603050405020304" pitchFamily="18" charset="0"/>
              </a:rPr>
              <a:t>:</a:t>
            </a:r>
          </a:p>
          <a:p>
            <a:r>
              <a:rPr lang="ru-RU" sz="1400" dirty="0">
                <a:solidFill>
                  <a:schemeClr val="accent2">
                    <a:lumMod val="50000"/>
                  </a:schemeClr>
                </a:solidFill>
                <a:latin typeface="Times New Roman" panose="02020603050405020304" pitchFamily="18" charset="0"/>
                <a:cs typeface="Times New Roman" panose="02020603050405020304" pitchFamily="18" charset="0"/>
              </a:rPr>
              <a:t>Игровые </a:t>
            </a:r>
            <a:r>
              <a:rPr lang="ru-RU" sz="1400" dirty="0" smtClean="0">
                <a:solidFill>
                  <a:schemeClr val="accent2">
                    <a:lumMod val="50000"/>
                  </a:schemeClr>
                </a:solidFill>
                <a:latin typeface="Times New Roman" panose="02020603050405020304" pitchFamily="18" charset="0"/>
                <a:cs typeface="Times New Roman" panose="02020603050405020304" pitchFamily="18" charset="0"/>
              </a:rPr>
              <a:t>куклы (к </a:t>
            </a:r>
            <a:r>
              <a:rPr lang="ru-RU" sz="1400" dirty="0">
                <a:solidFill>
                  <a:schemeClr val="accent2">
                    <a:lumMod val="50000"/>
                  </a:schemeClr>
                </a:solidFill>
                <a:latin typeface="Times New Roman" panose="02020603050405020304" pitchFamily="18" charset="0"/>
                <a:cs typeface="Times New Roman" panose="02020603050405020304" pitchFamily="18" charset="0"/>
              </a:rPr>
              <a:t>ним относят кукол, которыми непосредственно играли дети на </a:t>
            </a:r>
            <a:r>
              <a:rPr lang="ru-RU" sz="1400" dirty="0" smtClean="0">
                <a:solidFill>
                  <a:schemeClr val="accent2">
                    <a:lumMod val="50000"/>
                  </a:schemeClr>
                </a:solidFill>
                <a:latin typeface="Times New Roman" panose="02020603050405020304" pitchFamily="18" charset="0"/>
                <a:cs typeface="Times New Roman" panose="02020603050405020304" pitchFamily="18" charset="0"/>
              </a:rPr>
              <a:t>Руси).</a:t>
            </a:r>
          </a:p>
          <a:p>
            <a:r>
              <a:rPr lang="ru-RU" sz="1400" dirty="0" smtClean="0">
                <a:solidFill>
                  <a:schemeClr val="accent2">
                    <a:lumMod val="50000"/>
                  </a:schemeClr>
                </a:solidFill>
                <a:latin typeface="Times New Roman" panose="02020603050405020304" pitchFamily="18" charset="0"/>
                <a:cs typeface="Times New Roman" panose="02020603050405020304" pitchFamily="18" charset="0"/>
              </a:rPr>
              <a:t>Целительские куклы (на целительские куклы переводили дух болезни с больного человека. Затем куклу сжигали или выбрасывали в определенных местах, отправляя злой дух в тот мир, откуда он пришел. Куклами лечили как взрослых, так и детей. Кроме того, изготовление куклы уже само по себе является исцеляющим обрядом, который помогает мастерице собрать свою целостность. Мотая куклу, она как бы мотает свою судьбу или судьбу того человека, для которого предназначается кукла)</a:t>
            </a:r>
            <a:endParaRPr lang="ru-RU" sz="1400" dirty="0">
              <a:solidFill>
                <a:schemeClr val="accent2">
                  <a:lumMod val="50000"/>
                </a:schemeClr>
              </a:solidFill>
              <a:latin typeface="Times New Roman" panose="02020603050405020304" pitchFamily="18" charset="0"/>
              <a:cs typeface="Times New Roman" panose="02020603050405020304" pitchFamily="18" charset="0"/>
            </a:endParaRPr>
          </a:p>
          <a:p>
            <a:r>
              <a:rPr lang="ru-RU" sz="1400" dirty="0" err="1">
                <a:solidFill>
                  <a:schemeClr val="accent2">
                    <a:lumMod val="50000"/>
                  </a:schemeClr>
                </a:solidFill>
                <a:latin typeface="Times New Roman" panose="02020603050405020304" pitchFamily="18" charset="0"/>
                <a:cs typeface="Times New Roman" panose="02020603050405020304" pitchFamily="18" charset="0"/>
              </a:rPr>
              <a:t>Обережные</a:t>
            </a:r>
            <a:r>
              <a:rPr lang="ru-RU" sz="1400" dirty="0">
                <a:solidFill>
                  <a:schemeClr val="accent2">
                    <a:lumMod val="50000"/>
                  </a:schemeClr>
                </a:solidFill>
                <a:latin typeface="Times New Roman" panose="02020603050405020304" pitchFamily="18" charset="0"/>
                <a:cs typeface="Times New Roman" panose="02020603050405020304" pitchFamily="18" charset="0"/>
              </a:rPr>
              <a:t> </a:t>
            </a:r>
            <a:r>
              <a:rPr lang="ru-RU" sz="1400" dirty="0" smtClean="0">
                <a:solidFill>
                  <a:schemeClr val="accent2">
                    <a:lumMod val="50000"/>
                  </a:schemeClr>
                </a:solidFill>
                <a:latin typeface="Times New Roman" panose="02020603050405020304" pitchFamily="18" charset="0"/>
                <a:cs typeface="Times New Roman" panose="02020603050405020304" pitchFamily="18" charset="0"/>
              </a:rPr>
              <a:t>куклы (это </a:t>
            </a:r>
            <a:r>
              <a:rPr lang="ru-RU" sz="1400" dirty="0">
                <a:solidFill>
                  <a:schemeClr val="accent2">
                    <a:lumMod val="50000"/>
                  </a:schemeClr>
                </a:solidFill>
                <a:latin typeface="Times New Roman" panose="02020603050405020304" pitchFamily="18" charset="0"/>
                <a:cs typeface="Times New Roman" panose="02020603050405020304" pitchFamily="18" charset="0"/>
              </a:rPr>
              <a:t>особые куклы-помощницы, задача которых оберегать мир людей от тех злых духов, что могут в него проникнуть и навредить, а также помогать в исполнении праведных желаний. </a:t>
            </a:r>
            <a:r>
              <a:rPr lang="ru-RU" sz="1400" dirty="0" err="1">
                <a:solidFill>
                  <a:schemeClr val="accent2">
                    <a:lumMod val="50000"/>
                  </a:schemeClr>
                </a:solidFill>
                <a:latin typeface="Times New Roman" panose="02020603050405020304" pitchFamily="18" charset="0"/>
                <a:cs typeface="Times New Roman" panose="02020603050405020304" pitchFamily="18" charset="0"/>
              </a:rPr>
              <a:t>Обережные</a:t>
            </a:r>
            <a:r>
              <a:rPr lang="ru-RU" sz="1400" dirty="0">
                <a:solidFill>
                  <a:schemeClr val="accent2">
                    <a:lumMod val="50000"/>
                  </a:schemeClr>
                </a:solidFill>
                <a:latin typeface="Times New Roman" panose="02020603050405020304" pitchFamily="18" charset="0"/>
                <a:cs typeface="Times New Roman" panose="02020603050405020304" pitchFamily="18" charset="0"/>
              </a:rPr>
              <a:t> куклы делаются для дома, семьи, для гармонизации отношений, для детей, достатка, хорошего урожая, успешной дороги и пр. Куклы делались и для того, чтобы пошел дождь или же чтобы прекратился. Женщина, которая не могла забеременеть, делала куклу и играла с ней. В этом случае изготовление куклы является магическим способом вызвать появление на свет ребенка, элементом симпатической магии (подобное вызывает подобное). Сюда относятся куклы </a:t>
            </a:r>
            <a:r>
              <a:rPr lang="ru-RU" sz="1400" dirty="0" err="1">
                <a:solidFill>
                  <a:schemeClr val="accent2">
                    <a:lumMod val="50000"/>
                  </a:schemeClr>
                </a:solidFill>
                <a:latin typeface="Times New Roman" panose="02020603050405020304" pitchFamily="18" charset="0"/>
                <a:cs typeface="Times New Roman" panose="02020603050405020304" pitchFamily="18" charset="0"/>
              </a:rPr>
              <a:t>Желанница</a:t>
            </a:r>
            <a:r>
              <a:rPr lang="ru-RU" sz="1400" dirty="0">
                <a:solidFill>
                  <a:schemeClr val="accent2">
                    <a:lumMod val="50000"/>
                  </a:schemeClr>
                </a:solidFill>
                <a:latin typeface="Times New Roman" panose="02020603050405020304" pitchFamily="18" charset="0"/>
                <a:cs typeface="Times New Roman" panose="02020603050405020304" pitchFamily="18" charset="0"/>
              </a:rPr>
              <a:t>, Зольная кукла, </a:t>
            </a:r>
            <a:r>
              <a:rPr lang="ru-RU" sz="1400" dirty="0" err="1">
                <a:solidFill>
                  <a:schemeClr val="accent2">
                    <a:lumMod val="50000"/>
                  </a:schemeClr>
                </a:solidFill>
                <a:latin typeface="Times New Roman" panose="02020603050405020304" pitchFamily="18" charset="0"/>
                <a:cs typeface="Times New Roman" panose="02020603050405020304" pitchFamily="18" charset="0"/>
              </a:rPr>
              <a:t>Берегиня</a:t>
            </a:r>
            <a:r>
              <a:rPr lang="ru-RU" sz="1400" dirty="0">
                <a:solidFill>
                  <a:schemeClr val="accent2">
                    <a:lumMod val="50000"/>
                  </a:schemeClr>
                </a:solidFill>
                <a:latin typeface="Times New Roman" panose="02020603050405020304" pitchFamily="18" charset="0"/>
                <a:cs typeface="Times New Roman" panose="02020603050405020304" pitchFamily="18" charset="0"/>
              </a:rPr>
              <a:t> </a:t>
            </a:r>
            <a:r>
              <a:rPr lang="ru-RU" sz="1400" dirty="0" smtClean="0">
                <a:solidFill>
                  <a:schemeClr val="accent2">
                    <a:lumMod val="50000"/>
                  </a:schemeClr>
                </a:solidFill>
                <a:latin typeface="Times New Roman" panose="02020603050405020304" pitchFamily="18" charset="0"/>
                <a:cs typeface="Times New Roman" panose="02020603050405020304" pitchFamily="18" charset="0"/>
              </a:rPr>
              <a:t>рода)</a:t>
            </a:r>
            <a:endParaRPr lang="ru-RU" sz="1400" dirty="0">
              <a:solidFill>
                <a:schemeClr val="accent2">
                  <a:lumMod val="50000"/>
                </a:schemeClr>
              </a:solidFill>
              <a:latin typeface="Times New Roman" panose="02020603050405020304" pitchFamily="18" charset="0"/>
              <a:cs typeface="Times New Roman" panose="02020603050405020304" pitchFamily="18" charset="0"/>
            </a:endParaRPr>
          </a:p>
          <a:p>
            <a:r>
              <a:rPr lang="ru-RU" sz="1400" dirty="0" smtClean="0">
                <a:solidFill>
                  <a:schemeClr val="accent2">
                    <a:lumMod val="50000"/>
                  </a:schemeClr>
                </a:solidFill>
                <a:latin typeface="Times New Roman" panose="02020603050405020304" pitchFamily="18" charset="0"/>
                <a:cs typeface="Times New Roman" panose="02020603050405020304" pitchFamily="18" charset="0"/>
              </a:rPr>
              <a:t>Обрядовые куклы(во </a:t>
            </a:r>
            <a:r>
              <a:rPr lang="ru-RU" sz="1400" dirty="0">
                <a:solidFill>
                  <a:schemeClr val="accent2">
                    <a:lumMod val="50000"/>
                  </a:schemeClr>
                </a:solidFill>
                <a:latin typeface="Times New Roman" panose="02020603050405020304" pitchFamily="18" charset="0"/>
                <a:cs typeface="Times New Roman" panose="02020603050405020304" pitchFamily="18" charset="0"/>
              </a:rPr>
              <a:t>многих обрядовых действиях славян используются куклы. Так, во время празднования календарных праздников куклы сжигаются, закапываются в землю, топятся в воде как символ, как бы отправляются в другой </a:t>
            </a:r>
            <a:r>
              <a:rPr lang="ru-RU" sz="1400" dirty="0" smtClean="0">
                <a:solidFill>
                  <a:schemeClr val="accent2">
                    <a:lumMod val="50000"/>
                  </a:schemeClr>
                </a:solidFill>
                <a:latin typeface="Times New Roman" panose="02020603050405020304" pitchFamily="18" charset="0"/>
                <a:cs typeface="Times New Roman" panose="02020603050405020304" pitchFamily="18" charset="0"/>
              </a:rPr>
              <a:t>мир)</a:t>
            </a:r>
          </a:p>
          <a:p>
            <a:pPr marL="0" indent="0">
              <a:buNone/>
            </a:pPr>
            <a:r>
              <a:rPr lang="ru-RU" sz="1400" dirty="0" smtClean="0">
                <a:solidFill>
                  <a:schemeClr val="accent2">
                    <a:lumMod val="50000"/>
                  </a:schemeClr>
                </a:solidFill>
                <a:latin typeface="Times New Roman" panose="02020603050405020304" pitchFamily="18" charset="0"/>
                <a:cs typeface="Times New Roman" panose="02020603050405020304" pitchFamily="18" charset="0"/>
              </a:rPr>
              <a:t>Сегодня я предлагаю Вам, уважаемые родители, совместно с детьми изготовить игровую куклы, которую в дальнейшем мы сможем использовать в театральном уголке нашей группы.</a:t>
            </a:r>
            <a:endParaRPr lang="ru-RU" sz="1400" dirty="0">
              <a:solidFill>
                <a:schemeClr val="accent2">
                  <a:lumMod val="50000"/>
                </a:schemeClr>
              </a:solidFill>
              <a:latin typeface="Times New Roman" panose="02020603050405020304" pitchFamily="18" charset="0"/>
              <a:cs typeface="Times New Roman" panose="02020603050405020304" pitchFamily="18" charset="0"/>
            </a:endParaRPr>
          </a:p>
          <a:p>
            <a:pPr marL="0" indent="0">
              <a:buNone/>
            </a:pPr>
            <a:endParaRPr lang="ru-RU" sz="1200" u="sng" dirty="0"/>
          </a:p>
          <a:p>
            <a:pPr marL="0" indent="0">
              <a:buNone/>
            </a:pPr>
            <a:endParaRPr lang="ru-RU" sz="1200" u="sng" dirty="0"/>
          </a:p>
          <a:p>
            <a:pPr marL="0" indent="0">
              <a:buNone/>
            </a:pPr>
            <a:r>
              <a:rPr lang="ru-RU" sz="1200" dirty="0"/>
              <a:t> </a:t>
            </a:r>
          </a:p>
          <a:p>
            <a:pPr marL="0" indent="0">
              <a:buNone/>
            </a:pPr>
            <a:endParaRPr lang="ru-RU" sz="1200" dirty="0"/>
          </a:p>
          <a:p>
            <a:endParaRPr lang="ru-RU" sz="1200" dirty="0"/>
          </a:p>
          <a:p>
            <a:endParaRPr lang="ru-RU" sz="1200" dirty="0"/>
          </a:p>
        </p:txBody>
      </p:sp>
    </p:spTree>
    <p:extLst>
      <p:ext uri="{BB962C8B-B14F-4D97-AF65-F5344CB8AC3E}">
        <p14:creationId xmlns:p14="http://schemas.microsoft.com/office/powerpoint/2010/main" val="256899447"/>
      </p:ext>
    </p:extLst>
  </p:cSld>
  <p:clrMapOvr>
    <a:masterClrMapping/>
  </p:clrMapOvr>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Стандартная">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328</TotalTime>
  <Words>1038</Words>
  <Application>Microsoft Office PowerPoint</Application>
  <PresentationFormat>Экран (4:3)</PresentationFormat>
  <Paragraphs>77</Paragraphs>
  <Slides>7</Slides>
  <Notes>0</Notes>
  <HiddenSlides>0</HiddenSlides>
  <MMClips>0</MMClips>
  <ScaleCrop>false</ScaleCrop>
  <HeadingPairs>
    <vt:vector size="6" baseType="variant">
      <vt:variant>
        <vt:lpstr>Использованные шрифты</vt:lpstr>
      </vt:variant>
      <vt:variant>
        <vt:i4>6</vt:i4>
      </vt:variant>
      <vt:variant>
        <vt:lpstr>Тема</vt:lpstr>
      </vt:variant>
      <vt:variant>
        <vt:i4>1</vt:i4>
      </vt:variant>
      <vt:variant>
        <vt:lpstr>Заголовки слайдов</vt:lpstr>
      </vt:variant>
      <vt:variant>
        <vt:i4>7</vt:i4>
      </vt:variant>
    </vt:vector>
  </HeadingPairs>
  <TitlesOfParts>
    <vt:vector size="14" baseType="lpstr">
      <vt:lpstr>Arial</vt:lpstr>
      <vt:lpstr>Calibri</vt:lpstr>
      <vt:lpstr>Calibri Light</vt:lpstr>
      <vt:lpstr>DejaVu Sans</vt:lpstr>
      <vt:lpstr>Liberation Serif</vt:lpstr>
      <vt:lpstr>Times New Roman</vt:lpstr>
      <vt:lpstr>Тема Office</vt:lpstr>
      <vt:lpstr>Мастер-класс  «Театральная мастерская: кукла- мотанка»</vt:lpstr>
      <vt:lpstr>Презентация PowerPoint</vt:lpstr>
      <vt:lpstr>Цель:  Приобщение родителей к созданию кукол для театра совместно с детьми.</vt:lpstr>
      <vt:lpstr>Презентация PowerPoint</vt:lpstr>
      <vt:lpstr>Презентация PowerPoint</vt:lpstr>
      <vt:lpstr>Презентация PowerPoint</vt:lpstr>
      <vt:lpstr>Презентация PowerPoint</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Мастер-класс  «Театральная мастерская: игрушки наших бабушек»</dc:title>
  <dc:creator>user_c35a</dc:creator>
  <cp:lastModifiedBy>Наталья</cp:lastModifiedBy>
  <cp:revision>19</cp:revision>
  <dcterms:created xsi:type="dcterms:W3CDTF">2019-12-10T03:32:32Z</dcterms:created>
  <dcterms:modified xsi:type="dcterms:W3CDTF">2023-03-14T09:20:36Z</dcterms:modified>
</cp:coreProperties>
</file>